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1"/>
  </p:sldMasterIdLst>
  <p:notesMasterIdLst>
    <p:notesMasterId r:id="rId23"/>
  </p:notesMasterIdLst>
  <p:sldIdLst>
    <p:sldId id="270" r:id="rId2"/>
    <p:sldId id="298" r:id="rId3"/>
    <p:sldId id="267" r:id="rId4"/>
    <p:sldId id="276" r:id="rId5"/>
    <p:sldId id="313" r:id="rId6"/>
    <p:sldId id="288" r:id="rId7"/>
    <p:sldId id="311" r:id="rId8"/>
    <p:sldId id="300" r:id="rId9"/>
    <p:sldId id="299" r:id="rId10"/>
    <p:sldId id="287" r:id="rId11"/>
    <p:sldId id="301" r:id="rId12"/>
    <p:sldId id="302" r:id="rId13"/>
    <p:sldId id="304" r:id="rId14"/>
    <p:sldId id="305" r:id="rId15"/>
    <p:sldId id="306" r:id="rId16"/>
    <p:sldId id="307" r:id="rId17"/>
    <p:sldId id="308" r:id="rId18"/>
    <p:sldId id="309" r:id="rId19"/>
    <p:sldId id="310" r:id="rId20"/>
    <p:sldId id="312" r:id="rId21"/>
    <p:sldId id="264" r:id="rId2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7C08F30-9E24-A128-EF79-F3686E49A88E}" name="澈 姜" initials="澈姜" userId="0e0d1f7b5f5f444d" providerId="Windows Live"/>
  <p188:author id="{0B0253C6-30E6-7A33-A3CE-0D1AB3C33EF7}" name="翔宇 洪" initials="翔洪" userId="ba93c4d2f05680c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C671D6"/>
    <a:srgbClr val="FFF2CC"/>
    <a:srgbClr val="DBE9FC"/>
    <a:srgbClr val="F6F5F5"/>
    <a:srgbClr val="00A612"/>
    <a:srgbClr val="FF7002"/>
    <a:srgbClr val="017BBA"/>
    <a:srgbClr val="084F90"/>
    <a:srgbClr val="D97CEC"/>
    <a:srgbClr val="93549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53"/>
    <p:restoredTop sz="83866" autoAdjust="0"/>
  </p:normalViewPr>
  <p:slideViewPr>
    <p:cSldViewPr snapToGrid="0" snapToObjects="1">
      <p:cViewPr varScale="1">
        <p:scale>
          <a:sx n="92" d="100"/>
          <a:sy n="92" d="100"/>
        </p:scale>
        <p:origin x="1516" y="68"/>
      </p:cViewPr>
      <p:guideLst/>
    </p:cSldViewPr>
  </p:slideViewPr>
  <p:outlineViewPr>
    <p:cViewPr>
      <p:scale>
        <a:sx n="33" d="100"/>
        <a:sy n="33" d="100"/>
      </p:scale>
      <p:origin x="0" y="-11400"/>
    </p:cViewPr>
  </p:outlineViewPr>
  <p:notesTextViewPr>
    <p:cViewPr>
      <p:scale>
        <a:sx n="145" d="100"/>
        <a:sy n="145"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8/10/relationships/authors" Targe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DA51940-DB52-3B48-AABB-9C7938529E4E}" type="datetimeFigureOut">
              <a:rPr kumimoji="1" lang="zh-CN" altLang="en-US" smtClean="0"/>
              <a:t>2024/10/26</a:t>
            </a:fld>
            <a:endParaRPr kumimoji="1"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18717E-F74C-4246-A795-6577BEDC8382}" type="slidenum">
              <a:rPr kumimoji="1" lang="zh-CN" altLang="en-US" smtClean="0"/>
              <a:t>‹#›</a:t>
            </a:fld>
            <a:endParaRPr kumimoji="1" lang="zh-CN" altLang="en-US"/>
          </a:p>
        </p:txBody>
      </p:sp>
    </p:spTree>
    <p:extLst>
      <p:ext uri="{BB962C8B-B14F-4D97-AF65-F5344CB8AC3E}">
        <p14:creationId xmlns:p14="http://schemas.microsoft.com/office/powerpoint/2010/main" val="20152982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just">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Hi! My name is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Xiangyu</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Hong and I’m from Tsinghua University. It is an honor to share our work with you. Our work digs into the dimension of rotary position embedding and find out the impact of the dimensions.</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a:t>
            </a:fld>
            <a:endParaRPr kumimoji="1" lang="zh-CN" altLang="en-US"/>
          </a:p>
        </p:txBody>
      </p:sp>
    </p:spTree>
    <p:extLst>
      <p:ext uri="{BB962C8B-B14F-4D97-AF65-F5344CB8AC3E}">
        <p14:creationId xmlns:p14="http://schemas.microsoft.com/office/powerpoint/2010/main" val="16543292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First, we examined whether there are differences in the contributions of different dimensions 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to the attention weights.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sampled 17 inputs, and for each input, we randomly selected 100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qk</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pairs for each attention head in the model. For each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qk</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pair, we calculated the dimension contribution of each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dimension and recorded the top 5 dimensions with the highest contributions. Since the dimension of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qk</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in the LLaMA-2-7B-chat model is 128, the defined dimension contributions amount to a total of 64 dimensions.</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 experimental results indicate that the majority of attention heads primarily derive their attention scores from higher-dimension components.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And in the shallow layers, consistent with previous studies, models tend to focus on syntactic parsing, placing greater emphasis on shorter-distance information. As a result, the lower-dimension components of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contribute more to the attention weights.</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Notably, we did not observe significant changes in the dimension distribution before and after length extrapolation.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10</a:t>
            </a:fld>
            <a:endParaRPr kumimoji="1" lang="zh-CN" altLang="en-US"/>
          </a:p>
        </p:txBody>
      </p:sp>
    </p:spTree>
    <p:extLst>
      <p:ext uri="{BB962C8B-B14F-4D97-AF65-F5344CB8AC3E}">
        <p14:creationId xmlns:p14="http://schemas.microsoft.com/office/powerpoint/2010/main" val="3950328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A2AA19-AA71-DBB7-3264-8AA09EC3F96F}"/>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092E444F-A032-243D-C7F8-B41FA6CFCC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0E8544A-0654-EC8B-E0CB-AC6DBF4B6E98}"/>
              </a:ext>
            </a:extLst>
          </p:cNvPr>
          <p:cNvSpPr>
            <a:spLocks noGrp="1"/>
          </p:cNvSpPr>
          <p:nvPr>
            <p:ph type="body" idx="1"/>
          </p:nvPr>
        </p:nvSpPr>
        <p:spPr/>
        <p:txBody>
          <a:bodyPr/>
          <a:lstStyle/>
          <a:p>
            <a:pPr marL="0" marR="0" algn="l" defTabSz="914400" rtl="0" eaLnBrk="1" latinLnBrk="0" hangingPunct="1">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give a potential explanation for the higher contribution observed in the higher-dimension components</a:t>
            </a:r>
          </a:p>
          <a:p>
            <a:pPr marL="0" marR="0" algn="l" defTabSz="914400" rtl="0" eaLnBrk="1" latinLnBrk="0" hangingPunct="1">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defTabSz="914400" rtl="0" eaLnBrk="1" latinLnBrk="0" hangingPunct="1">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 effect of the rotary position embedding matrix on positions n and m in dimension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can be described by the function cos((n - m)</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theta_i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)(cos of (n minus m) and multiply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theta_i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Our visualization reveals irregularities in lower dimensions due to the higher frequencies of these functions.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is designed to encode varying token distances across dimensions, with attention scores aggregating this information. However, the irregularities in lower dimensions complicate the disentangling of distance-related information, leading the model to favor higher dimensions during training. These higher dimensions also affect the maximum text length the model can handle.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By increasing the base of the exponential function 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theta_i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we can reduce the frequency of the trigonometric functions, enhancing the distinguishability of higher-dimension components. This approach has been effective in pre-training models like LLaMA3 and Code-Llama.</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AECC122C-B765-AB96-6412-A4C3437135AC}"/>
              </a:ext>
            </a:extLst>
          </p:cNvPr>
          <p:cNvSpPr>
            <a:spLocks noGrp="1"/>
          </p:cNvSpPr>
          <p:nvPr>
            <p:ph type="sldNum" sz="quarter" idx="5"/>
          </p:nvPr>
        </p:nvSpPr>
        <p:spPr/>
        <p:txBody>
          <a:bodyPr/>
          <a:lstStyle/>
          <a:p>
            <a:fld id="{6D18717E-F74C-4246-A795-6577BEDC8382}" type="slidenum">
              <a:rPr kumimoji="1" lang="zh-CN" altLang="en-US" smtClean="0"/>
              <a:t>11</a:t>
            </a:fld>
            <a:endParaRPr kumimoji="1" lang="zh-CN" altLang="en-US"/>
          </a:p>
        </p:txBody>
      </p:sp>
    </p:spTree>
    <p:extLst>
      <p:ext uri="{BB962C8B-B14F-4D97-AF65-F5344CB8AC3E}">
        <p14:creationId xmlns:p14="http://schemas.microsoft.com/office/powerpoint/2010/main" val="1163260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A40C59-C60C-DFA1-1753-85787AA0179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7B8210B-BB67-9F17-2F7A-DF604BECF335}"/>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5BD17E-B462-F5BC-608C-57251D70670C}"/>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To explore whether higher dimensions drive long-range attention, we introduce the concept of the dominant dimension</a:t>
            </a:r>
            <a:r>
              <a:rPr lang="en-US" altLang="zh-CN" sz="1800" kern="12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defined as the dimension contributing most to attention weights.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To calculate this, we first apply the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softmax</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function to handle potential negative values in the dimension contributions, then multiply the result by the dimension vector to determine the dominant dimension.</a:t>
            </a:r>
          </a:p>
        </p:txBody>
      </p:sp>
      <p:sp>
        <p:nvSpPr>
          <p:cNvPr id="4" name="灯片编号占位符 3">
            <a:extLst>
              <a:ext uri="{FF2B5EF4-FFF2-40B4-BE49-F238E27FC236}">
                <a16:creationId xmlns:a16="http://schemas.microsoft.com/office/drawing/2014/main" id="{10439831-8BEE-88AB-D9BA-46DDE8AA6265}"/>
              </a:ext>
            </a:extLst>
          </p:cNvPr>
          <p:cNvSpPr>
            <a:spLocks noGrp="1"/>
          </p:cNvSpPr>
          <p:nvPr>
            <p:ph type="sldNum" sz="quarter" idx="5"/>
          </p:nvPr>
        </p:nvSpPr>
        <p:spPr/>
        <p:txBody>
          <a:bodyPr/>
          <a:lstStyle/>
          <a:p>
            <a:fld id="{6D18717E-F74C-4246-A795-6577BEDC8382}" type="slidenum">
              <a:rPr kumimoji="1" lang="zh-CN" altLang="en-US" smtClean="0"/>
              <a:t>12</a:t>
            </a:fld>
            <a:endParaRPr kumimoji="1" lang="zh-CN" altLang="en-US"/>
          </a:p>
        </p:txBody>
      </p:sp>
    </p:spTree>
    <p:extLst>
      <p:ext uri="{BB962C8B-B14F-4D97-AF65-F5344CB8AC3E}">
        <p14:creationId xmlns:p14="http://schemas.microsoft.com/office/powerpoint/2010/main" val="30198171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AE633-AFFE-80A4-1EE7-EDA598D252B9}"/>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A948935-60CA-FCD2-9E44-90FFEE8EC29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5E01A17-33A2-2383-3FE6-2EE1CE908A4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Next, we further explored the relationship between the dominant dimension and relative distance. We analyzed the correlation between these two elements for each head in the model and obtained the following results: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285750" indent="-285750">
              <a:buFont typeface="Arial" panose="020B0604020202020204" pitchFamily="34" charset="0"/>
              <a:buChar char="•"/>
            </a:pPr>
            <a:endParaRPr lang="en-US" altLang="zh-CN" sz="1800" dirty="0"/>
          </a:p>
          <a:p>
            <a:pPr marL="0" marR="0" indent="0" algn="l">
              <a:spcBef>
                <a:spcPts val="0"/>
              </a:spcBef>
              <a:spcAft>
                <a:spcPts val="0"/>
              </a:spcAft>
              <a:buNone/>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First, in certain heads of the model, we find a significant correlation between the dominant dimension and the relative distance, while this correlation is absent in other heads.</a:t>
            </a:r>
          </a:p>
          <a:p>
            <a:pPr marL="342900" marR="0" indent="-342900" algn="l">
              <a:spcBef>
                <a:spcPts val="0"/>
              </a:spcBef>
              <a:spcAft>
                <a:spcPts val="0"/>
              </a:spcAft>
              <a:buAutoNum type="arabicPeriod"/>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Second, for the original Llama model, we observe a sudden change in the dominant dimension when the sequence length exceeds the pretraining length of 4K. A similar phenomenon has been noted in other models, such as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Baichuan</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a:t>
            </a: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Third, regarding the length extrapolation method, by examining the dominant dimension of the model, we see that this method extends the trend of the dominant dimension observed within the pretraining length range of Llama to a new length range, thereby facilitating length extrapolation. This finding aligns with the design principles underlying these length extrapolation approaches.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D1ED57D-F5FF-F2B9-EB46-7DFF32D09BF9}"/>
              </a:ext>
            </a:extLst>
          </p:cNvPr>
          <p:cNvSpPr>
            <a:spLocks noGrp="1"/>
          </p:cNvSpPr>
          <p:nvPr>
            <p:ph type="sldNum" sz="quarter" idx="5"/>
          </p:nvPr>
        </p:nvSpPr>
        <p:spPr/>
        <p:txBody>
          <a:bodyPr/>
          <a:lstStyle/>
          <a:p>
            <a:fld id="{6D18717E-F74C-4246-A795-6577BEDC8382}" type="slidenum">
              <a:rPr kumimoji="1" lang="zh-CN" altLang="en-US" smtClean="0"/>
              <a:t>13</a:t>
            </a:fld>
            <a:endParaRPr kumimoji="1" lang="zh-CN" altLang="en-US"/>
          </a:p>
        </p:txBody>
      </p:sp>
    </p:spTree>
    <p:extLst>
      <p:ext uri="{BB962C8B-B14F-4D97-AF65-F5344CB8AC3E}">
        <p14:creationId xmlns:p14="http://schemas.microsoft.com/office/powerpoint/2010/main" val="2914296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B2B2B1-1F72-4115-AB1A-D1CD246FAA2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D98D341-32D7-B808-23E8-43A1662216E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5BD30C6-EC9F-8FF1-0DF7-4EFAF83741E6}"/>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To further explain the sudden change in behavior of the original model when exceeding the pretraining length, we conducted an ablation study on the dimension matrix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R_m</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of the rotary position encoding. The results, as shown, indicate that when the length is less than the pretraining threshold of 4K, the output after removing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R_m</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shows minimal differences compared to the original. However, beyond this pretraining length, we observe no abrupt changes.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propose a plausible explanation based on these findings: as the relative distance increases, the lower dimensions of the rotary positional embedding begin to exhibit characteristics akin to random sampling, while the higher dimensions remain relatively stable. Consequently, when the relative position exceeds the pretraining length of 4K, the values in the lower dimensions become increasingly overshadowed by noise from the trigonometric functions, while the values in the higher dimensions remain consistent.</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 model's training adapts to this sampling behavior of the trigonometric functions; however, once the relative distance surpasses the pretraining length, the model struggles to adjust to this extended sampling range. This results in a loss of coherence in the lower dimensions, while the influence of the higher dimensions becomes dominant.</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58F0BD37-7495-0D35-7F2B-4DA56BAB5AA2}"/>
              </a:ext>
            </a:extLst>
          </p:cNvPr>
          <p:cNvSpPr>
            <a:spLocks noGrp="1"/>
          </p:cNvSpPr>
          <p:nvPr>
            <p:ph type="sldNum" sz="quarter" idx="5"/>
          </p:nvPr>
        </p:nvSpPr>
        <p:spPr/>
        <p:txBody>
          <a:bodyPr/>
          <a:lstStyle/>
          <a:p>
            <a:fld id="{6D18717E-F74C-4246-A795-6577BEDC8382}" type="slidenum">
              <a:rPr kumimoji="1" lang="zh-CN" altLang="en-US" smtClean="0"/>
              <a:t>14</a:t>
            </a:fld>
            <a:endParaRPr kumimoji="1" lang="zh-CN" altLang="en-US"/>
          </a:p>
        </p:txBody>
      </p:sp>
    </p:spTree>
    <p:extLst>
      <p:ext uri="{BB962C8B-B14F-4D97-AF65-F5344CB8AC3E}">
        <p14:creationId xmlns:p14="http://schemas.microsoft.com/office/powerpoint/2010/main" val="34040025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70690B-96B2-8419-6718-E2013A7C7A1E}"/>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F7BD8AD-C400-14BA-1F77-F9CB999FC7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02CC6BD-177A-73AB-2C6A-CB041789255F}"/>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define heads that show a strong correlation between the dominant dimension and relative distance as Positional Heads. To identify these Positional Heads, we first calculated the Spearman correlation coefficients for these two factors within each head, and the results are illustrated in the figure.</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Next, based on the Spearman correlation coefficients, we selected the top 5%(percent) and top 10%  positional heads, as well as randomly selected 5% and 10% of heads, to conduct ablation experiments. The results of these experiments are presented below.</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BE883CD6-CDC4-96B5-D2B2-81FB0FCC5235}"/>
              </a:ext>
            </a:extLst>
          </p:cNvPr>
          <p:cNvSpPr>
            <a:spLocks noGrp="1"/>
          </p:cNvSpPr>
          <p:nvPr>
            <p:ph type="sldNum" sz="quarter" idx="5"/>
          </p:nvPr>
        </p:nvSpPr>
        <p:spPr/>
        <p:txBody>
          <a:bodyPr/>
          <a:lstStyle/>
          <a:p>
            <a:fld id="{6D18717E-F74C-4246-A795-6577BEDC8382}" type="slidenum">
              <a:rPr kumimoji="1" lang="zh-CN" altLang="en-US" smtClean="0"/>
              <a:t>15</a:t>
            </a:fld>
            <a:endParaRPr kumimoji="1" lang="zh-CN" altLang="en-US"/>
          </a:p>
        </p:txBody>
      </p:sp>
    </p:spTree>
    <p:extLst>
      <p:ext uri="{BB962C8B-B14F-4D97-AF65-F5344CB8AC3E}">
        <p14:creationId xmlns:p14="http://schemas.microsoft.com/office/powerpoint/2010/main" val="18655289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763863-3E40-0321-9B1A-1FB9486ADEF6}"/>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CB34E31-84E1-D502-86C7-80FF3BFA6AD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EE44B8E-1C8C-4447-7CC4-4F1D7CF28F5E}"/>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First, we conducted ablation experiments on four QA tasks from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LongBench</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We use Yarn models for study. Results show a significant performance drop when masking Positional Heads.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CEE2CEF1-7121-BE90-8C42-85F1FB5FE2EC}"/>
              </a:ext>
            </a:extLst>
          </p:cNvPr>
          <p:cNvSpPr>
            <a:spLocks noGrp="1"/>
          </p:cNvSpPr>
          <p:nvPr>
            <p:ph type="sldNum" sz="quarter" idx="5"/>
          </p:nvPr>
        </p:nvSpPr>
        <p:spPr/>
        <p:txBody>
          <a:bodyPr/>
          <a:lstStyle/>
          <a:p>
            <a:fld id="{6D18717E-F74C-4246-A795-6577BEDC8382}" type="slidenum">
              <a:rPr kumimoji="1" lang="zh-CN" altLang="en-US" smtClean="0"/>
              <a:t>16</a:t>
            </a:fld>
            <a:endParaRPr kumimoji="1" lang="zh-CN" altLang="en-US"/>
          </a:p>
        </p:txBody>
      </p:sp>
    </p:spTree>
    <p:extLst>
      <p:ext uri="{BB962C8B-B14F-4D97-AF65-F5344CB8AC3E}">
        <p14:creationId xmlns:p14="http://schemas.microsoft.com/office/powerpoint/2010/main" val="13499719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F2C205-35CD-2AF7-CBDA-9DC1C5FEB8F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C617AA70-3468-96E0-081F-FA9E9A1661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7240269-F2EA-D803-2D15-2FD2B61902AB}"/>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Next, similar results were observed in the code completion task, which requires greater long-distance dependencies.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2F5EF45-3B3D-BF62-BBAD-BC3F6AFFE611}"/>
              </a:ext>
            </a:extLst>
          </p:cNvPr>
          <p:cNvSpPr>
            <a:spLocks noGrp="1"/>
          </p:cNvSpPr>
          <p:nvPr>
            <p:ph type="sldNum" sz="quarter" idx="5"/>
          </p:nvPr>
        </p:nvSpPr>
        <p:spPr/>
        <p:txBody>
          <a:bodyPr/>
          <a:lstStyle/>
          <a:p>
            <a:fld id="{6D18717E-F74C-4246-A795-6577BEDC8382}" type="slidenum">
              <a:rPr kumimoji="1" lang="zh-CN" altLang="en-US" smtClean="0"/>
              <a:t>17</a:t>
            </a:fld>
            <a:endParaRPr kumimoji="1" lang="zh-CN" altLang="en-US"/>
          </a:p>
        </p:txBody>
      </p:sp>
    </p:spTree>
    <p:extLst>
      <p:ext uri="{BB962C8B-B14F-4D97-AF65-F5344CB8AC3E}">
        <p14:creationId xmlns:p14="http://schemas.microsoft.com/office/powerpoint/2010/main" val="31683276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4E3E4-395C-13D5-D389-AC523DF30925}"/>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1477A252-F86F-1EFC-768B-7871434C4C7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BB85C63-580E-5CCC-FC02-0B34AE47B252}"/>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For the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PassKey</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task, which was commonly used to evaluate long text retrieval, we tested length extrapolation method. In contrast, masking high-score attention heads in the extrapolated model leads to a uniform decline across all lengths, highlighting their sensitivity to text distance, whereas random masking does not exhibit this behavior.</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AEA887E-0850-65DD-4B32-D0F208233690}"/>
              </a:ext>
            </a:extLst>
          </p:cNvPr>
          <p:cNvSpPr>
            <a:spLocks noGrp="1"/>
          </p:cNvSpPr>
          <p:nvPr>
            <p:ph type="sldNum" sz="quarter" idx="5"/>
          </p:nvPr>
        </p:nvSpPr>
        <p:spPr/>
        <p:txBody>
          <a:bodyPr/>
          <a:lstStyle/>
          <a:p>
            <a:fld id="{6D18717E-F74C-4246-A795-6577BEDC8382}" type="slidenum">
              <a:rPr kumimoji="1" lang="zh-CN" altLang="en-US" smtClean="0"/>
              <a:t>18</a:t>
            </a:fld>
            <a:endParaRPr kumimoji="1" lang="zh-CN" altLang="en-US"/>
          </a:p>
        </p:txBody>
      </p:sp>
    </p:spTree>
    <p:extLst>
      <p:ext uri="{BB962C8B-B14F-4D97-AF65-F5344CB8AC3E}">
        <p14:creationId xmlns:p14="http://schemas.microsoft.com/office/powerpoint/2010/main" val="19170219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37C015-D5A4-8C9D-627A-D28484817A3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F0F6FE84-904C-0617-A14E-DCB26CD3C182}"/>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322AC399-DCAB-64F4-9E7D-4121653457C5}"/>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Finally, we assessed the perplexity (PPL) of the models. Masking high-score attention heads increased perplexity.</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A7573F74-B1B8-8A3C-D451-B9DC03BC93CF}"/>
              </a:ext>
            </a:extLst>
          </p:cNvPr>
          <p:cNvSpPr>
            <a:spLocks noGrp="1"/>
          </p:cNvSpPr>
          <p:nvPr>
            <p:ph type="sldNum" sz="quarter" idx="5"/>
          </p:nvPr>
        </p:nvSpPr>
        <p:spPr/>
        <p:txBody>
          <a:bodyPr/>
          <a:lstStyle/>
          <a:p>
            <a:fld id="{6D18717E-F74C-4246-A795-6577BEDC8382}" type="slidenum">
              <a:rPr kumimoji="1" lang="zh-CN" altLang="en-US" smtClean="0"/>
              <a:t>19</a:t>
            </a:fld>
            <a:endParaRPr kumimoji="1" lang="zh-CN" altLang="en-US"/>
          </a:p>
        </p:txBody>
      </p:sp>
    </p:spTree>
    <p:extLst>
      <p:ext uri="{BB962C8B-B14F-4D97-AF65-F5344CB8AC3E}">
        <p14:creationId xmlns:p14="http://schemas.microsoft.com/office/powerpoint/2010/main" val="5498689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4C08C-4A47-6F15-D7B5-0E330E89950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68E74BE-9ABB-FB52-1D9D-B56A2954D73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5FC367-0BAE-9E3D-7439-E03966483F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 Transformer model has revolutionized natural language processing tasks, but it demonstrates limitations in modeling long sequences.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Consequently, there has been a recent surge of work focused on extending the context length in language models based on the Transformer architecture.</a:t>
            </a:r>
            <a:endPar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endParaRPr kumimoji="1" lang="en" altLang="zh-CN" dirty="0"/>
          </a:p>
          <a:p>
            <a:pPr algn="l"/>
            <a:endParaRPr kumimoji="1" lang="en-US" altLang="zh-CN" dirty="0"/>
          </a:p>
        </p:txBody>
      </p:sp>
      <p:sp>
        <p:nvSpPr>
          <p:cNvPr id="4" name="灯片编号占位符 3">
            <a:extLst>
              <a:ext uri="{FF2B5EF4-FFF2-40B4-BE49-F238E27FC236}">
                <a16:creationId xmlns:a16="http://schemas.microsoft.com/office/drawing/2014/main" id="{9ACFEF78-81E5-A197-96CE-6FA810623DB1}"/>
              </a:ext>
            </a:extLst>
          </p:cNvPr>
          <p:cNvSpPr>
            <a:spLocks noGrp="1"/>
          </p:cNvSpPr>
          <p:nvPr>
            <p:ph type="sldNum" sz="quarter" idx="5"/>
          </p:nvPr>
        </p:nvSpPr>
        <p:spPr/>
        <p:txBody>
          <a:bodyPr/>
          <a:lstStyle/>
          <a:p>
            <a:fld id="{6D18717E-F74C-4246-A795-6577BEDC8382}" type="slidenum">
              <a:rPr kumimoji="1" lang="zh-CN" altLang="en-US" smtClean="0"/>
              <a:t>2</a:t>
            </a:fld>
            <a:endParaRPr kumimoji="1" lang="zh-CN" altLang="en-US"/>
          </a:p>
        </p:txBody>
      </p:sp>
    </p:spTree>
    <p:extLst>
      <p:ext uri="{BB962C8B-B14F-4D97-AF65-F5344CB8AC3E}">
        <p14:creationId xmlns:p14="http://schemas.microsoft.com/office/powerpoint/2010/main" val="39830491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340DFE-0985-CCBF-3A2B-498B377F7AC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2F5BAB0-C7ED-92D2-15C3-7E1B032F8F5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AA1D35A3-01CE-D7AC-ECCA-7A814EB9AE70}"/>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In conclusion, we offer several research questions worth considering based on our work.</a:t>
            </a:r>
            <a:endParaRPr lang="en-US" altLang="zh-CN" sz="1800" kern="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First, </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how can we leverage these findings to further improve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-based models’ ability in processing longer sequences?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Second, could we modify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to enable position embeddings to handle length extrapolation effectively?</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Third, what factors contribute to the correlation between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RoPE's</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dimension and relative distance during training, and how can we enhance its ability to process longer sequences?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8FE29131-1579-AD3E-E4E9-0500CC0E05A1}"/>
              </a:ext>
            </a:extLst>
          </p:cNvPr>
          <p:cNvSpPr>
            <a:spLocks noGrp="1"/>
          </p:cNvSpPr>
          <p:nvPr>
            <p:ph type="sldNum" sz="quarter" idx="5"/>
          </p:nvPr>
        </p:nvSpPr>
        <p:spPr/>
        <p:txBody>
          <a:bodyPr/>
          <a:lstStyle/>
          <a:p>
            <a:fld id="{6D18717E-F74C-4246-A795-6577BEDC8382}" type="slidenum">
              <a:rPr kumimoji="1" lang="zh-CN" altLang="en-US" smtClean="0"/>
              <a:t>20</a:t>
            </a:fld>
            <a:endParaRPr kumimoji="1" lang="zh-CN" altLang="en-US"/>
          </a:p>
        </p:txBody>
      </p:sp>
    </p:spTree>
    <p:extLst>
      <p:ext uri="{BB962C8B-B14F-4D97-AF65-F5344CB8AC3E}">
        <p14:creationId xmlns:p14="http://schemas.microsoft.com/office/powerpoint/2010/main" val="39391018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Thank</a:t>
            </a:r>
            <a:r>
              <a:rPr lang="en-US" altLang="zh-CN" sz="1800" kern="12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you for your listening</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21</a:t>
            </a:fld>
            <a:endParaRPr kumimoji="1" lang="zh-CN" altLang="en-US"/>
          </a:p>
        </p:txBody>
      </p:sp>
    </p:spTree>
    <p:extLst>
      <p:ext uri="{BB962C8B-B14F-4D97-AF65-F5344CB8AC3E}">
        <p14:creationId xmlns:p14="http://schemas.microsoft.com/office/powerpoint/2010/main" val="1432466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Models need to effectively manage token positions, but due to the permutation invariance of Transformers, they struggle to capture positional information directly. Thus, positional encoding has become essential.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等线" panose="02010600030101010101" pitchFamily="2" charset="-122"/>
                <a:ea typeface="等线" panose="02010600030101010101" pitchFamily="2" charset="-122"/>
                <a:cs typeface="Times New Roman" panose="02020603050405020304" pitchFamily="18" charset="0"/>
              </a:rPr>
              <a:t> </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Positional encodings can be divided into absolute and relative types.</a:t>
            </a: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Sinusoidal encoding, introduced in "Attention is All You Need," exemplifies absolute encoding. </a:t>
            </a: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Recently, many large language models have shifted towards relative position encodings, which account for the distances between tokens in attention calculations. Notable relative encodings include Alibi, which uses a bias matrix, and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which employs rotation matrices while maintaining an absolute format.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RoPE's</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strong performance has made it a widely adopted method, used in models like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LLaMA</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and Mistral.</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3</a:t>
            </a:fld>
            <a:endParaRPr kumimoji="1" lang="zh-CN" altLang="en-US"/>
          </a:p>
        </p:txBody>
      </p:sp>
    </p:spTree>
    <p:extLst>
      <p:ext uri="{BB962C8B-B14F-4D97-AF65-F5344CB8AC3E}">
        <p14:creationId xmlns:p14="http://schemas.microsoft.com/office/powerpoint/2010/main" val="6620788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0"/>
              </a:spcBef>
              <a:spcAft>
                <a:spcPts val="0"/>
              </a:spcAft>
            </a:pP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achieves relative position encoding using rotation matrices for even dimensions d.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For a token at position m, we define a rotation matrix as shown in the slide,  and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theta_i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 10000^{-2i/d}.(equals ten thousand to the power of negative two times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divided by d.)</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Based on the value of theta, it can be observed that in the rotation matrix, higher dimensions correspond to a lower rotation frequency.</a:t>
            </a: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4</a:t>
            </a:fld>
            <a:endParaRPr kumimoji="1" lang="zh-CN" altLang="en-US"/>
          </a:p>
        </p:txBody>
      </p:sp>
    </p:spTree>
    <p:extLst>
      <p:ext uri="{BB962C8B-B14F-4D97-AF65-F5344CB8AC3E}">
        <p14:creationId xmlns:p14="http://schemas.microsoft.com/office/powerpoint/2010/main" val="2594586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5FA8A6-54B7-4D15-EBC6-E835822BC2CA}"/>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90625E59-942E-D977-10A7-9FA3A7E6AFF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8CCE5665-7940-9BE5-8404-4DF17614AF1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When calculating attention weights for a query at position m and a key at position n, we apply their respective rotation matrices.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Then</a:t>
            </a:r>
            <a:r>
              <a:rPr lang="zh-CN" altLang="en-US"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compute the attention weight as specified in the formula. The properties of the rotation matrix ensure that this transformation corresponds to the rotation matrix for n – m (minus ), effectively facilitating relative position encoding.</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D22ECF9D-092E-B1F9-3986-38708C38B10F}"/>
              </a:ext>
            </a:extLst>
          </p:cNvPr>
          <p:cNvSpPr>
            <a:spLocks noGrp="1"/>
          </p:cNvSpPr>
          <p:nvPr>
            <p:ph type="sldNum" sz="quarter" idx="5"/>
          </p:nvPr>
        </p:nvSpPr>
        <p:spPr/>
        <p:txBody>
          <a:bodyPr/>
          <a:lstStyle/>
          <a:p>
            <a:fld id="{6D18717E-F74C-4246-A795-6577BEDC8382}" type="slidenum">
              <a:rPr kumimoji="1" lang="zh-CN" altLang="en-US" smtClean="0"/>
              <a:t>5</a:t>
            </a:fld>
            <a:endParaRPr kumimoji="1" lang="zh-CN" altLang="en-US"/>
          </a:p>
        </p:txBody>
      </p:sp>
    </p:spTree>
    <p:extLst>
      <p:ext uri="{BB962C8B-B14F-4D97-AF65-F5344CB8AC3E}">
        <p14:creationId xmlns:p14="http://schemas.microsoft.com/office/powerpoint/2010/main" val="105405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Currently, several works focus on training-free length extrapolation methods for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-based large language models, with notable representatives including Yarn, CLEX, and Self-Extend.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Yarn achieves extrapolation by </a:t>
            </a:r>
            <a:r>
              <a:rPr lang="en-US" altLang="zh-CN" sz="1800" dirty="0">
                <a:latin typeface="Arial" panose="020B0604020202020204" pitchFamily="34" charset="0"/>
                <a:cs typeface="Arial" panose="020B0604020202020204" pitchFamily="34" charset="0"/>
              </a:rPr>
              <a:t>interpolating</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theta of high-dimension, low-frequency components of theta 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CLEX treats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theta_i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as a continuous function of token positions and uses a neural ODE to model this function.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Self-Extend operates on relative positions by interpolating them and rounding to facilitate length extrapolation.</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fld id="{6D18717E-F74C-4246-A795-6577BEDC8382}" type="slidenum">
              <a:rPr kumimoji="1" lang="zh-CN" altLang="en-US" smtClean="0"/>
              <a:t>6</a:t>
            </a:fld>
            <a:endParaRPr kumimoji="1" lang="zh-CN" altLang="en-US"/>
          </a:p>
        </p:txBody>
      </p:sp>
    </p:spTree>
    <p:extLst>
      <p:ext uri="{BB962C8B-B14F-4D97-AF65-F5344CB8AC3E}">
        <p14:creationId xmlns:p14="http://schemas.microsoft.com/office/powerpoint/2010/main" val="3412648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EE45B-E876-9610-31A7-328A010C4A9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450A5956-FDFE-9262-2FE5-2A43D79DA190}"/>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8FEFE3D-13F9-AACF-C5B8-03D310111679}"/>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Some works address various treatments of dimensions 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for training-free length extrapolation, but the specific roles of each dimension 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for long-text semantic modeling remain unclear. Thus, we investigate the dimensional aspects of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to understand the significance of different dimensions in semantic modeling.</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Here are the Take-away messages for my talk.</a:t>
            </a: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First, in most attention heads, regardless of whether length extrapolation is performed, the impact of high-dimension low-frequency components is greater than that of low-dimension high-frequency components. </a:t>
            </a: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Second, input lengths exceeding the pre-training length can result in anomalies in high-dimension components. Length extrapolation extends the high-dimension attention allocation for a longer token distance. </a:t>
            </a: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Third, we refer to attention heads with stronger correlation between token distance and dimension allocation as Positional Heads, which play a crucial role in modeling text distances.</a:t>
            </a: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4" name="灯片编号占位符 3">
            <a:extLst>
              <a:ext uri="{FF2B5EF4-FFF2-40B4-BE49-F238E27FC236}">
                <a16:creationId xmlns:a16="http://schemas.microsoft.com/office/drawing/2014/main" id="{2580D331-AD63-2ED2-1822-D54F7FD1ADE8}"/>
              </a:ext>
            </a:extLst>
          </p:cNvPr>
          <p:cNvSpPr>
            <a:spLocks noGrp="1"/>
          </p:cNvSpPr>
          <p:nvPr>
            <p:ph type="sldNum" sz="quarter" idx="5"/>
          </p:nvPr>
        </p:nvSpPr>
        <p:spPr/>
        <p:txBody>
          <a:bodyPr/>
          <a:lstStyle/>
          <a:p>
            <a:fld id="{6D18717E-F74C-4246-A795-6577BEDC8382}" type="slidenum">
              <a:rPr kumimoji="1" lang="zh-CN" altLang="en-US" smtClean="0"/>
              <a:t>7</a:t>
            </a:fld>
            <a:endParaRPr kumimoji="1" lang="zh-CN" altLang="en-US"/>
          </a:p>
        </p:txBody>
      </p:sp>
    </p:spTree>
    <p:extLst>
      <p:ext uri="{BB962C8B-B14F-4D97-AF65-F5344CB8AC3E}">
        <p14:creationId xmlns:p14="http://schemas.microsoft.com/office/powerpoint/2010/main" val="3264646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59E1A-C7DA-0B8D-2692-B3EB9CFB595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1A435C8-7E58-DCF8-8D87-EE1840CDED58}"/>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778CE03-EEF2-B298-E0ED-0561B6B6A435}"/>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use the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LongBench</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dataset for our research, which includes multiple tasks such as question answering and code completion, and supports both Chinese and English languages.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Our primary focus is on the LLaMA-2-7B-Chat and Mistral-7B models, as they are currently popular choices for training-free length extrapolation.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For the training-free length extrapolation methods, we specifically examine Yarn, CLEX, and Self-Extend, primarily because they each employ distinct, representative approaches and have demonstrated good performance in our tests.</a:t>
            </a:r>
          </a:p>
          <a:p>
            <a:pPr marL="0" marR="0" algn="l">
              <a:spcBef>
                <a:spcPts val="0"/>
              </a:spcBef>
              <a:spcAft>
                <a:spcPts val="0"/>
              </a:spcAft>
            </a:pPr>
            <a:endParaRPr lang="en-US" altLang="zh-CN" sz="1800" dirty="0">
              <a:effectLst/>
              <a:latin typeface="Calibri" panose="020F0502020204030204" pitchFamily="34" charset="0"/>
              <a:ea typeface="宋体" panose="02010600030101010101" pitchFamily="2" charset="-122"/>
              <a:cs typeface="Times New Roman" panose="02020603050405020304" pitchFamily="18" charset="0"/>
            </a:endParaRPr>
          </a:p>
          <a:p>
            <a:r>
              <a:rPr kumimoji="1" lang="en-US" altLang="zh-CN" dirty="0"/>
              <a:t>We</a:t>
            </a:r>
            <a:r>
              <a:rPr kumimoji="1" lang="zh-CN" altLang="en-US" dirty="0"/>
              <a:t> </a:t>
            </a:r>
            <a:r>
              <a:rPr kumimoji="1" lang="en-US" altLang="zh-CN" dirty="0"/>
              <a:t>use</a:t>
            </a:r>
            <a:r>
              <a:rPr kumimoji="1" lang="zh-CN" altLang="en-US" dirty="0"/>
              <a:t> </a:t>
            </a:r>
            <a:r>
              <a:rPr kumimoji="1" lang="en-US" altLang="zh-CN" dirty="0"/>
              <a:t>a</a:t>
            </a:r>
            <a:r>
              <a:rPr kumimoji="1" lang="zh-CN" altLang="en-US" dirty="0"/>
              <a:t> </a:t>
            </a:r>
            <a:r>
              <a:rPr kumimoji="1" lang="en-US" altLang="zh-CN" dirty="0"/>
              <a:t>greedy</a:t>
            </a:r>
            <a:r>
              <a:rPr kumimoji="1" lang="zh-CN" altLang="en-US" dirty="0"/>
              <a:t> </a:t>
            </a:r>
            <a:r>
              <a:rPr kumimoji="1" lang="en-US" altLang="zh-CN" dirty="0"/>
              <a:t>decoding</a:t>
            </a:r>
            <a:r>
              <a:rPr kumimoji="1" lang="zh-CN" altLang="en-US" dirty="0"/>
              <a:t> </a:t>
            </a:r>
            <a:r>
              <a:rPr kumimoji="1" lang="en-US" altLang="zh-CN" dirty="0"/>
              <a:t>strategy</a:t>
            </a:r>
            <a:r>
              <a:rPr kumimoji="1" lang="zh-CN" altLang="en-US" dirty="0"/>
              <a:t> </a:t>
            </a:r>
            <a:r>
              <a:rPr kumimoji="1" lang="en-US" altLang="zh-CN" dirty="0"/>
              <a:t>to</a:t>
            </a:r>
            <a:r>
              <a:rPr kumimoji="1" lang="zh-CN" altLang="en-US" dirty="0"/>
              <a:t> </a:t>
            </a:r>
            <a:r>
              <a:rPr kumimoji="1" lang="en-US" altLang="zh-CN" dirty="0"/>
              <a:t>ensure</a:t>
            </a:r>
            <a:r>
              <a:rPr kumimoji="1" lang="zh-CN" altLang="en-US" dirty="0"/>
              <a:t> </a:t>
            </a:r>
            <a:r>
              <a:rPr kumimoji="1" lang="en-US" altLang="zh-CN" dirty="0"/>
              <a:t>consistency</a:t>
            </a:r>
            <a:r>
              <a:rPr kumimoji="1" lang="zh-CN" altLang="en-US" dirty="0"/>
              <a:t> </a:t>
            </a:r>
            <a:r>
              <a:rPr kumimoji="1" lang="en-US" altLang="zh-CN" dirty="0"/>
              <a:t>in</a:t>
            </a:r>
            <a:r>
              <a:rPr kumimoji="1" lang="zh-CN" altLang="en-US" dirty="0"/>
              <a:t> </a:t>
            </a:r>
            <a:r>
              <a:rPr kumimoji="1" lang="en-US" altLang="zh-CN" dirty="0"/>
              <a:t>our</a:t>
            </a:r>
            <a:r>
              <a:rPr kumimoji="1" lang="zh-CN" altLang="en-US" dirty="0"/>
              <a:t> </a:t>
            </a:r>
            <a:r>
              <a:rPr kumimoji="1" lang="en-US" altLang="zh-CN" dirty="0"/>
              <a:t>analysis</a:t>
            </a:r>
          </a:p>
          <a:p>
            <a:endParaRPr kumimoji="1" lang="en-US" altLang="zh-CN" dirty="0"/>
          </a:p>
          <a:p>
            <a:endParaRPr kumimoji="1" lang="zh-CN" altLang="en-US" dirty="0"/>
          </a:p>
        </p:txBody>
      </p:sp>
      <p:sp>
        <p:nvSpPr>
          <p:cNvPr id="4" name="灯片编号占位符 3">
            <a:extLst>
              <a:ext uri="{FF2B5EF4-FFF2-40B4-BE49-F238E27FC236}">
                <a16:creationId xmlns:a16="http://schemas.microsoft.com/office/drawing/2014/main" id="{BE198B42-F39D-97FE-5875-A3A3500D16E8}"/>
              </a:ext>
            </a:extLst>
          </p:cNvPr>
          <p:cNvSpPr>
            <a:spLocks noGrp="1"/>
          </p:cNvSpPr>
          <p:nvPr>
            <p:ph type="sldNum" sz="quarter" idx="5"/>
          </p:nvPr>
        </p:nvSpPr>
        <p:spPr/>
        <p:txBody>
          <a:bodyPr/>
          <a:lstStyle/>
          <a:p>
            <a:fld id="{6D18717E-F74C-4246-A795-6577BEDC8382}" type="slidenum">
              <a:rPr kumimoji="1" lang="zh-CN" altLang="en-US" smtClean="0"/>
              <a:t>8</a:t>
            </a:fld>
            <a:endParaRPr kumimoji="1" lang="zh-CN" altLang="en-US"/>
          </a:p>
        </p:txBody>
      </p:sp>
    </p:spTree>
    <p:extLst>
      <p:ext uri="{BB962C8B-B14F-4D97-AF65-F5344CB8AC3E}">
        <p14:creationId xmlns:p14="http://schemas.microsoft.com/office/powerpoint/2010/main" val="36370841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7D271-A0C0-60BE-9B2F-0BB05967A42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AD5D58C-9A0B-6E0B-4DF6-03D5A945115E}"/>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2CB1F92-13B7-E387-8680-7531566702F9}"/>
              </a:ext>
            </a:extLst>
          </p:cNvPr>
          <p:cNvSpPr>
            <a:spLocks noGrp="1"/>
          </p:cNvSpPr>
          <p:nvPr>
            <p:ph type="body" idx="1"/>
          </p:nvPr>
        </p:nvSpPr>
        <p:spPr/>
        <p:txBody>
          <a:bodyPr/>
          <a:lstStyle/>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define the contribution of each dimension 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to the attention weight, which we refer to as "dimension contribution."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For a query at position m, after applying the corresponding rotation matrix, we obtain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q_m</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and for a key at position n, we get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k_n</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a:t>
            </a:r>
          </a:p>
          <a:p>
            <a:pPr marL="0" marR="0" algn="l">
              <a:spcBef>
                <a:spcPts val="0"/>
              </a:spcBef>
              <a:spcAft>
                <a:spcPts val="0"/>
              </a:spcAft>
            </a:pPr>
            <a:endPar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endParaRPr>
          </a:p>
          <a:p>
            <a:pPr marL="0" marR="0" algn="l">
              <a:spcBef>
                <a:spcPts val="0"/>
              </a:spcBef>
              <a:spcAft>
                <a:spcPts val="0"/>
              </a:spcAft>
            </a:pP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We then compute their Hadamard product. Due to the fact that in the rotation matrix, each pair of dimensions shares the same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theta_i</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corresponding to the same rotation frequency, we can sum these two dimensions to produce a new vector of size half of d, where each value represents the contribution of the corresponding </a:t>
            </a:r>
            <a:r>
              <a:rPr lang="en-US" altLang="zh-CN" sz="1800" kern="1200" dirty="0" err="1">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RoPE</a:t>
            </a:r>
            <a:r>
              <a:rPr lang="en-US" altLang="zh-CN" sz="1800" kern="1200" dirty="0">
                <a:solidFill>
                  <a:srgbClr val="000000"/>
                </a:solidFill>
                <a:effectLst/>
                <a:latin typeface="Times New Roman" panose="02020603050405020304" pitchFamily="18" charset="0"/>
                <a:ea typeface="等线" panose="02010600030101010101" pitchFamily="2" charset="-122"/>
                <a:cs typeface="Times New Roman" panose="02020603050405020304" pitchFamily="18" charset="0"/>
              </a:rPr>
              <a:t> dimension to the attention weight. </a:t>
            </a:r>
          </a:p>
        </p:txBody>
      </p:sp>
      <p:sp>
        <p:nvSpPr>
          <p:cNvPr id="4" name="灯片编号占位符 3">
            <a:extLst>
              <a:ext uri="{FF2B5EF4-FFF2-40B4-BE49-F238E27FC236}">
                <a16:creationId xmlns:a16="http://schemas.microsoft.com/office/drawing/2014/main" id="{31146694-FE04-8CF3-8509-39B44E96447B}"/>
              </a:ext>
            </a:extLst>
          </p:cNvPr>
          <p:cNvSpPr>
            <a:spLocks noGrp="1"/>
          </p:cNvSpPr>
          <p:nvPr>
            <p:ph type="sldNum" sz="quarter" idx="5"/>
          </p:nvPr>
        </p:nvSpPr>
        <p:spPr/>
        <p:txBody>
          <a:bodyPr/>
          <a:lstStyle/>
          <a:p>
            <a:fld id="{6D18717E-F74C-4246-A795-6577BEDC8382}" type="slidenum">
              <a:rPr kumimoji="1" lang="zh-CN" altLang="en-US" smtClean="0"/>
              <a:t>9</a:t>
            </a:fld>
            <a:endParaRPr kumimoji="1" lang="zh-CN" altLang="en-US"/>
          </a:p>
        </p:txBody>
      </p:sp>
    </p:spTree>
    <p:extLst>
      <p:ext uri="{BB962C8B-B14F-4D97-AF65-F5344CB8AC3E}">
        <p14:creationId xmlns:p14="http://schemas.microsoft.com/office/powerpoint/2010/main" val="26769337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7801A0AD-A4D9-2B48-AB5E-2388481E37AE}"/>
              </a:ext>
            </a:extLst>
          </p:cNvPr>
          <p:cNvGrpSpPr/>
          <p:nvPr userDrawn="1"/>
        </p:nvGrpSpPr>
        <p:grpSpPr>
          <a:xfrm>
            <a:off x="449419" y="1736371"/>
            <a:ext cx="8245162" cy="1903301"/>
            <a:chOff x="599225" y="1921565"/>
            <a:chExt cx="10993549" cy="1903301"/>
          </a:xfrm>
        </p:grpSpPr>
        <p:sp>
          <p:nvSpPr>
            <p:cNvPr id="22" name="矩形 21">
              <a:extLst>
                <a:ext uri="{FF2B5EF4-FFF2-40B4-BE49-F238E27FC236}">
                  <a16:creationId xmlns:a16="http://schemas.microsoft.com/office/drawing/2014/main" id="{47A9D506-C91D-DF44-8641-48F37CD3C15A}"/>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0" i="0">
                <a:latin typeface="Arial" panose="020B0604020202020204" pitchFamily="34" charset="0"/>
              </a:endParaRPr>
            </a:p>
          </p:txBody>
        </p:sp>
        <p:sp>
          <p:nvSpPr>
            <p:cNvPr id="18" name="半闭框 17">
              <a:extLst>
                <a:ext uri="{FF2B5EF4-FFF2-40B4-BE49-F238E27FC236}">
                  <a16:creationId xmlns:a16="http://schemas.microsoft.com/office/drawing/2014/main" id="{A1E2328B-A4C4-764E-ACC8-998B2E63C537}"/>
                </a:ext>
              </a:extLst>
            </p:cNvPr>
            <p:cNvSpPr/>
            <p:nvPr userDrawn="1"/>
          </p:nvSpPr>
          <p:spPr>
            <a:xfrm>
              <a:off x="599225" y="1921565"/>
              <a:ext cx="1071531" cy="867934"/>
            </a:xfrm>
            <a:prstGeom prst="halfFrame">
              <a:avLst>
                <a:gd name="adj1" fmla="val 23474"/>
                <a:gd name="adj2" fmla="val 23475"/>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0" i="0">
                <a:solidFill>
                  <a:schemeClr val="tx1"/>
                </a:solidFill>
                <a:latin typeface="Arial" panose="020B0604020202020204" pitchFamily="34" charset="0"/>
              </a:endParaRPr>
            </a:p>
          </p:txBody>
        </p:sp>
        <p:sp>
          <p:nvSpPr>
            <p:cNvPr id="24" name="矩形 23">
              <a:extLst>
                <a:ext uri="{FF2B5EF4-FFF2-40B4-BE49-F238E27FC236}">
                  <a16:creationId xmlns:a16="http://schemas.microsoft.com/office/drawing/2014/main" id="{0533506A-6FCC-464D-8406-9673E74408CF}"/>
                </a:ext>
              </a:extLst>
            </p:cNvPr>
            <p:cNvSpPr/>
            <p:nvPr userDrawn="1"/>
          </p:nvSpPr>
          <p:spPr>
            <a:xfrm>
              <a:off x="9708443" y="3658705"/>
              <a:ext cx="1884329" cy="16616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0" i="0">
                <a:latin typeface="Arial" panose="020B0604020202020204" pitchFamily="34" charset="0"/>
              </a:endParaRPr>
            </a:p>
          </p:txBody>
        </p:sp>
      </p:grpSp>
      <p:sp>
        <p:nvSpPr>
          <p:cNvPr id="12" name="Title 1">
            <a:extLst>
              <a:ext uri="{FF2B5EF4-FFF2-40B4-BE49-F238E27FC236}">
                <a16:creationId xmlns:a16="http://schemas.microsoft.com/office/drawing/2014/main" id="{43FE9298-60C2-9548-BC1E-E8694904B371}"/>
              </a:ext>
            </a:extLst>
          </p:cNvPr>
          <p:cNvSpPr>
            <a:spLocks noGrp="1"/>
          </p:cNvSpPr>
          <p:nvPr>
            <p:ph type="ctrTitle"/>
          </p:nvPr>
        </p:nvSpPr>
        <p:spPr>
          <a:xfrm>
            <a:off x="722377" y="2028084"/>
            <a:ext cx="7699248" cy="1356406"/>
          </a:xfrm>
          <a:prstGeom prst="rect">
            <a:avLst/>
          </a:prstGeom>
          <a:effectLst/>
        </p:spPr>
        <p:txBody>
          <a:bodyPr anchor="b">
            <a:normAutofit/>
          </a:bodyPr>
          <a:lstStyle>
            <a:lvl1pPr algn="l">
              <a:defRPr lang="en-US" altLang="en-US" sz="3600" b="0" i="0" kern="1200" cap="none" baseline="0" dirty="0">
                <a:solidFill>
                  <a:srgbClr val="660874"/>
                </a:solidFill>
                <a:latin typeface="Arial" panose="020B0604020202020204" pitchFamily="34" charset="0"/>
                <a:ea typeface="+mj-ea"/>
                <a:cs typeface="+mj-cs"/>
              </a:defRPr>
            </a:lvl1pPr>
          </a:lstStyle>
          <a:p>
            <a:r>
              <a:rPr lang="zh-CN" altLang="en-US" dirty="0"/>
              <a:t>单击此处编辑母版标题样式</a:t>
            </a:r>
            <a:endParaRPr lang="en-US" dirty="0"/>
          </a:p>
        </p:txBody>
      </p:sp>
      <p:sp>
        <p:nvSpPr>
          <p:cNvPr id="13" name="Subtitle 2">
            <a:extLst>
              <a:ext uri="{FF2B5EF4-FFF2-40B4-BE49-F238E27FC236}">
                <a16:creationId xmlns:a16="http://schemas.microsoft.com/office/drawing/2014/main" id="{103A73B5-4CCB-264A-803E-B46FEDFF9626}"/>
              </a:ext>
            </a:extLst>
          </p:cNvPr>
          <p:cNvSpPr>
            <a:spLocks noGrp="1"/>
          </p:cNvSpPr>
          <p:nvPr>
            <p:ph type="subTitle" idx="1"/>
          </p:nvPr>
        </p:nvSpPr>
        <p:spPr>
          <a:xfrm>
            <a:off x="722377" y="3819055"/>
            <a:ext cx="7699248" cy="1340999"/>
          </a:xfrm>
        </p:spPr>
        <p:txBody>
          <a:bodyPr anchor="t">
            <a:normAutofit/>
          </a:bodyPr>
          <a:lstStyle>
            <a:lvl1pPr marL="0" indent="0" algn="l">
              <a:buNone/>
              <a:defRPr sz="2000" cap="none" baseline="0">
                <a:solidFill>
                  <a:srgbClr val="66087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 name="日期占位符 1">
            <a:extLst>
              <a:ext uri="{FF2B5EF4-FFF2-40B4-BE49-F238E27FC236}">
                <a16:creationId xmlns:a16="http://schemas.microsoft.com/office/drawing/2014/main" id="{BFB6C974-93C8-E54E-BB6E-3C1FE45217DC}"/>
              </a:ext>
            </a:extLst>
          </p:cNvPr>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3" name="页脚占位符 2">
            <a:extLst>
              <a:ext uri="{FF2B5EF4-FFF2-40B4-BE49-F238E27FC236}">
                <a16:creationId xmlns:a16="http://schemas.microsoft.com/office/drawing/2014/main" id="{C214F29B-65DE-874C-8CAC-555B12D96B8F}"/>
              </a:ext>
            </a:extLst>
          </p:cNvPr>
          <p:cNvSpPr>
            <a:spLocks noGrp="1"/>
          </p:cNvSpPr>
          <p:nvPr>
            <p:ph type="ftr" sz="quarter" idx="11"/>
          </p:nvPr>
        </p:nvSpPr>
        <p:spPr/>
        <p:txBody>
          <a:bodyPr/>
          <a:lstStyle/>
          <a:p>
            <a:endParaRPr kumimoji="1" lang="zh-CN" altLang="en-US" dirty="0"/>
          </a:p>
        </p:txBody>
      </p:sp>
      <p:sp>
        <p:nvSpPr>
          <p:cNvPr id="7" name="灯片编号占位符 6">
            <a:extLst>
              <a:ext uri="{FF2B5EF4-FFF2-40B4-BE49-F238E27FC236}">
                <a16:creationId xmlns:a16="http://schemas.microsoft.com/office/drawing/2014/main" id="{0C4AD2F4-C9C1-DF44-9EAC-2625A39048DE}"/>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pic>
        <p:nvPicPr>
          <p:cNvPr id="14" name="图片 13">
            <a:extLst>
              <a:ext uri="{FF2B5EF4-FFF2-40B4-BE49-F238E27FC236}">
                <a16:creationId xmlns:a16="http://schemas.microsoft.com/office/drawing/2014/main" id="{45288C15-65AD-AA42-B31A-845DD3228CC9}"/>
              </a:ext>
            </a:extLst>
          </p:cNvPr>
          <p:cNvPicPr>
            <a:picLocks noChangeAspect="1"/>
          </p:cNvPicPr>
          <p:nvPr userDrawn="1"/>
        </p:nvPicPr>
        <p:blipFill>
          <a:blip r:embed="rId2"/>
          <a:stretch>
            <a:fillRect/>
          </a:stretch>
        </p:blipFill>
        <p:spPr>
          <a:xfrm>
            <a:off x="6175423" y="393448"/>
            <a:ext cx="2519157" cy="991863"/>
          </a:xfrm>
          <a:prstGeom prst="rect">
            <a:avLst/>
          </a:prstGeom>
        </p:spPr>
      </p:pic>
    </p:spTree>
    <p:extLst>
      <p:ext uri="{BB962C8B-B14F-4D97-AF65-F5344CB8AC3E}">
        <p14:creationId xmlns:p14="http://schemas.microsoft.com/office/powerpoint/2010/main" val="934992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435895" y="4395677"/>
            <a:ext cx="8272212" cy="566738"/>
          </a:xfrm>
          <a:prstGeom prst="rect">
            <a:avLst/>
          </a:prstGeom>
        </p:spPr>
        <p:txBody>
          <a:bodyPr anchor="b">
            <a:normAutofit/>
          </a:bodyPr>
          <a:lstStyle>
            <a:lvl1pPr algn="l">
              <a:defRPr sz="2400" b="0">
                <a:solidFill>
                  <a:srgbClr val="660874"/>
                </a:solidFill>
              </a:defRPr>
            </a:lvl1pPr>
          </a:lstStyle>
          <a:p>
            <a:r>
              <a:rPr lang="zh-CN" altLang="en-US" dirty="0"/>
              <a:t>单击此处编辑母版标题样式</a:t>
            </a:r>
            <a:endParaRPr lang="en-US" dirty="0"/>
          </a:p>
        </p:txBody>
      </p:sp>
      <p:sp>
        <p:nvSpPr>
          <p:cNvPr id="3" name="Picture Placeholder 2"/>
          <p:cNvSpPr>
            <a:spLocks noGrp="1" noChangeAspect="1"/>
          </p:cNvSpPr>
          <p:nvPr>
            <p:ph type="pic" idx="1"/>
          </p:nvPr>
        </p:nvSpPr>
        <p:spPr>
          <a:xfrm>
            <a:off x="335863" y="599725"/>
            <a:ext cx="8468144"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435895" y="4962418"/>
            <a:ext cx="8272213" cy="598671"/>
          </a:xfrm>
        </p:spPr>
        <p:txBody>
          <a:bodyPr>
            <a:normAutofit/>
          </a:bodyPr>
          <a:lstStyle>
            <a:lvl1pPr marL="0" indent="0">
              <a:buNone/>
              <a:defRPr sz="16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979797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FD92ADC6-CE60-BE46-B46D-E72C08A66F9E}"/>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422769185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竖排标题与文本">
    <p:spTree>
      <p:nvGrpSpPr>
        <p:cNvPr id="1" name=""/>
        <p:cNvGrpSpPr/>
        <p:nvPr/>
      </p:nvGrpSpPr>
      <p:grpSpPr>
        <a:xfrm>
          <a:off x="0" y="0"/>
          <a:ext cx="0" cy="0"/>
          <a:chOff x="0" y="0"/>
          <a:chExt cx="0" cy="0"/>
        </a:xfrm>
      </p:grpSpPr>
      <p:sp>
        <p:nvSpPr>
          <p:cNvPr id="10" name="Rectangle 6">
            <a:extLst>
              <a:ext uri="{FF2B5EF4-FFF2-40B4-BE49-F238E27FC236}">
                <a16:creationId xmlns:a16="http://schemas.microsoft.com/office/drawing/2014/main" id="{5BC0A53C-150C-A541-93A8-A5B4C7EFDD96}"/>
              </a:ext>
            </a:extLst>
          </p:cNvPr>
          <p:cNvSpPr>
            <a:spLocks noChangeAspect="1"/>
          </p:cNvSpPr>
          <p:nvPr userDrawn="1"/>
        </p:nvSpPr>
        <p:spPr>
          <a:xfrm>
            <a:off x="6663023" y="675726"/>
            <a:ext cx="66732" cy="79183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1" name="Vertical Title 1">
            <a:extLst>
              <a:ext uri="{FF2B5EF4-FFF2-40B4-BE49-F238E27FC236}">
                <a16:creationId xmlns:a16="http://schemas.microsoft.com/office/drawing/2014/main" id="{9D3F700B-2D07-A448-9622-360F28D96C56}"/>
              </a:ext>
            </a:extLst>
          </p:cNvPr>
          <p:cNvSpPr>
            <a:spLocks noGrp="1"/>
          </p:cNvSpPr>
          <p:nvPr>
            <p:ph type="title" orient="vert"/>
          </p:nvPr>
        </p:nvSpPr>
        <p:spPr>
          <a:xfrm>
            <a:off x="6877237" y="675727"/>
            <a:ext cx="1424622" cy="5183073"/>
          </a:xfrm>
          <a:prstGeom prst="rect">
            <a:avLst/>
          </a:prstGeom>
        </p:spPr>
        <p:txBody>
          <a:bodyPr vert="eaVert" anchor="b"/>
          <a:lstStyle/>
          <a:p>
            <a:r>
              <a:rPr lang="zh-CN" altLang="en-US" dirty="0"/>
              <a:t>单击此处编辑母版标题样式</a:t>
            </a:r>
            <a:endParaRPr lang="en-US" dirty="0"/>
          </a:p>
        </p:txBody>
      </p:sp>
      <p:sp>
        <p:nvSpPr>
          <p:cNvPr id="12" name="Vertical Text Placeholder 2">
            <a:extLst>
              <a:ext uri="{FF2B5EF4-FFF2-40B4-BE49-F238E27FC236}">
                <a16:creationId xmlns:a16="http://schemas.microsoft.com/office/drawing/2014/main" id="{5F0B6C42-B8E7-1C45-A053-18F7FE5B2B9E}"/>
              </a:ext>
            </a:extLst>
          </p:cNvPr>
          <p:cNvSpPr>
            <a:spLocks noGrp="1"/>
          </p:cNvSpPr>
          <p:nvPr>
            <p:ph type="body" orient="vert" idx="1"/>
          </p:nvPr>
        </p:nvSpPr>
        <p:spPr>
          <a:xfrm>
            <a:off x="581193" y="675727"/>
            <a:ext cx="5843708"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2" name="日期占位符 1">
            <a:extLst>
              <a:ext uri="{FF2B5EF4-FFF2-40B4-BE49-F238E27FC236}">
                <a16:creationId xmlns:a16="http://schemas.microsoft.com/office/drawing/2014/main" id="{1EC89D33-28DC-B746-AE7D-E6085CC305CC}"/>
              </a:ext>
            </a:extLst>
          </p:cNvPr>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3" name="页脚占位符 2">
            <a:extLst>
              <a:ext uri="{FF2B5EF4-FFF2-40B4-BE49-F238E27FC236}">
                <a16:creationId xmlns:a16="http://schemas.microsoft.com/office/drawing/2014/main" id="{3EE1EF53-0E9B-E243-B4F1-B1C7F0BD2A8C}"/>
              </a:ext>
            </a:extLst>
          </p:cNvPr>
          <p:cNvSpPr>
            <a:spLocks noGrp="1"/>
          </p:cNvSpPr>
          <p:nvPr>
            <p:ph type="ftr" sz="quarter" idx="11"/>
          </p:nvPr>
        </p:nvSpPr>
        <p:spPr/>
        <p:txBody>
          <a:bodyPr/>
          <a:lstStyle/>
          <a:p>
            <a:endParaRPr kumimoji="1" lang="zh-CN" altLang="en-US" dirty="0"/>
          </a:p>
        </p:txBody>
      </p:sp>
      <p:sp>
        <p:nvSpPr>
          <p:cNvPr id="4" name="灯片编号占位符 3">
            <a:extLst>
              <a:ext uri="{FF2B5EF4-FFF2-40B4-BE49-F238E27FC236}">
                <a16:creationId xmlns:a16="http://schemas.microsoft.com/office/drawing/2014/main" id="{F03DA247-823F-034B-AEC0-494674B6040C}"/>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79494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Content Placeholder 2"/>
          <p:cNvSpPr>
            <a:spLocks noGrp="1"/>
          </p:cNvSpPr>
          <p:nvPr>
            <p:ph idx="1"/>
          </p:nvPr>
        </p:nvSpPr>
        <p:spPr>
          <a:xfrm>
            <a:off x="625033" y="2180499"/>
            <a:ext cx="7891040" cy="367830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标题 9">
            <a:extLst>
              <a:ext uri="{FF2B5EF4-FFF2-40B4-BE49-F238E27FC236}">
                <a16:creationId xmlns:a16="http://schemas.microsoft.com/office/drawing/2014/main" id="{B3414000-0475-7845-9508-337FFFC1B7E8}"/>
              </a:ext>
            </a:extLst>
          </p:cNvPr>
          <p:cNvSpPr>
            <a:spLocks noGrp="1"/>
          </p:cNvSpPr>
          <p:nvPr>
            <p:ph type="title"/>
          </p:nvPr>
        </p:nvSpPr>
        <p:spPr/>
        <p:txBody>
          <a:bodyPr/>
          <a:lstStyle/>
          <a:p>
            <a:r>
              <a:rPr kumimoji="1" lang="zh-CN" altLang="en-US" dirty="0"/>
              <a:t>单击此处编辑母版标题样式</a:t>
            </a:r>
          </a:p>
        </p:txBody>
      </p:sp>
      <p:sp>
        <p:nvSpPr>
          <p:cNvPr id="11" name="日期占位符 10">
            <a:extLst>
              <a:ext uri="{FF2B5EF4-FFF2-40B4-BE49-F238E27FC236}">
                <a16:creationId xmlns:a16="http://schemas.microsoft.com/office/drawing/2014/main" id="{2265DA69-D9B6-384B-91FC-5C225D983B6A}"/>
              </a:ext>
            </a:extLst>
          </p:cNvPr>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12" name="页脚占位符 11">
            <a:extLst>
              <a:ext uri="{FF2B5EF4-FFF2-40B4-BE49-F238E27FC236}">
                <a16:creationId xmlns:a16="http://schemas.microsoft.com/office/drawing/2014/main" id="{198CD9FF-6143-0B4F-B35B-FC5B48F32263}"/>
              </a:ext>
            </a:extLst>
          </p:cNvPr>
          <p:cNvSpPr>
            <a:spLocks noGrp="1"/>
          </p:cNvSpPr>
          <p:nvPr>
            <p:ph type="ftr" sz="quarter" idx="11"/>
          </p:nvPr>
        </p:nvSpPr>
        <p:spPr/>
        <p:txBody>
          <a:bodyPr/>
          <a:lstStyle/>
          <a:p>
            <a:endParaRPr kumimoji="1" lang="zh-CN" altLang="en-US" dirty="0"/>
          </a:p>
        </p:txBody>
      </p:sp>
      <p:sp>
        <p:nvSpPr>
          <p:cNvPr id="13" name="灯片编号占位符 12">
            <a:extLst>
              <a:ext uri="{FF2B5EF4-FFF2-40B4-BE49-F238E27FC236}">
                <a16:creationId xmlns:a16="http://schemas.microsoft.com/office/drawing/2014/main" id="{B99E00C6-785E-8740-9B07-6D282AB53790}"/>
              </a:ext>
            </a:extLst>
          </p:cNvPr>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3409904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26727754-C851-C341-8EC8-C90F9BC75713}"/>
              </a:ext>
            </a:extLst>
          </p:cNvPr>
          <p:cNvSpPr>
            <a:spLocks noGrp="1"/>
          </p:cNvSpPr>
          <p:nvPr>
            <p:ph idx="1"/>
          </p:nvPr>
        </p:nvSpPr>
        <p:spPr>
          <a:xfrm>
            <a:off x="1073912" y="2118168"/>
            <a:ext cx="7634195" cy="3602477"/>
          </a:xfr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3" name="Date Placeholder 3">
            <a:extLst>
              <a:ext uri="{FF2B5EF4-FFF2-40B4-BE49-F238E27FC236}">
                <a16:creationId xmlns:a16="http://schemas.microsoft.com/office/drawing/2014/main" id="{83F81271-2815-9B4A-9DE1-54434A60C989}"/>
              </a:ext>
            </a:extLst>
          </p:cNvPr>
          <p:cNvSpPr>
            <a:spLocks noGrp="1"/>
          </p:cNvSpPr>
          <p:nvPr>
            <p:ph type="dt" sz="half" idx="10"/>
          </p:nvPr>
        </p:nvSpPr>
        <p:spPr>
          <a:xfrm>
            <a:off x="5704464" y="5597318"/>
            <a:ext cx="2133599" cy="365125"/>
          </a:xfrm>
        </p:spPr>
        <p:txBody>
          <a:bodyPr/>
          <a:lstStyle/>
          <a:p>
            <a:fld id="{E4551058-E5DB-324A-A8E9-6D3BEF243C3B}" type="datetimeFigureOut">
              <a:rPr kumimoji="1" lang="zh-CN" altLang="en-US" smtClean="0"/>
              <a:t>2024/10/26</a:t>
            </a:fld>
            <a:endParaRPr kumimoji="1" lang="zh-CN" altLang="en-US"/>
          </a:p>
        </p:txBody>
      </p:sp>
      <p:sp>
        <p:nvSpPr>
          <p:cNvPr id="16" name="Footer Placeholder 4">
            <a:extLst>
              <a:ext uri="{FF2B5EF4-FFF2-40B4-BE49-F238E27FC236}">
                <a16:creationId xmlns:a16="http://schemas.microsoft.com/office/drawing/2014/main" id="{A57A6457-265E-454A-8DEA-AC0A1AAC3647}"/>
              </a:ext>
            </a:extLst>
          </p:cNvPr>
          <p:cNvSpPr>
            <a:spLocks noGrp="1"/>
          </p:cNvSpPr>
          <p:nvPr>
            <p:ph type="ftr" sz="quarter" idx="11"/>
          </p:nvPr>
        </p:nvSpPr>
        <p:spPr>
          <a:xfrm>
            <a:off x="1073912" y="5592992"/>
            <a:ext cx="4549889" cy="365125"/>
          </a:xfrm>
        </p:spPr>
        <p:txBody>
          <a:bodyPr/>
          <a:lstStyle/>
          <a:p>
            <a:endParaRPr kumimoji="1" lang="zh-CN" altLang="en-US" dirty="0"/>
          </a:p>
        </p:txBody>
      </p:sp>
      <p:sp>
        <p:nvSpPr>
          <p:cNvPr id="17" name="Slide Number Placeholder 5">
            <a:extLst>
              <a:ext uri="{FF2B5EF4-FFF2-40B4-BE49-F238E27FC236}">
                <a16:creationId xmlns:a16="http://schemas.microsoft.com/office/drawing/2014/main" id="{17055F7E-60B7-6A43-A3E4-C6F9DC89FA56}"/>
              </a:ext>
            </a:extLst>
          </p:cNvPr>
          <p:cNvSpPr>
            <a:spLocks noGrp="1"/>
          </p:cNvSpPr>
          <p:nvPr>
            <p:ph type="sldNum" sz="quarter" idx="12"/>
          </p:nvPr>
        </p:nvSpPr>
        <p:spPr>
          <a:xfrm>
            <a:off x="7918725" y="5597318"/>
            <a:ext cx="789381" cy="365125"/>
          </a:xfrm>
        </p:spPr>
        <p:txBody>
          <a:bodyPr/>
          <a:lstStyle/>
          <a:p>
            <a:fld id="{977BA8E6-E826-B147-AA17-E3D76A29629C}" type="slidenum">
              <a:rPr kumimoji="1" lang="zh-CN" altLang="en-US" smtClean="0"/>
              <a:t>‹#›</a:t>
            </a:fld>
            <a:endParaRPr kumimoji="1" lang="zh-CN" altLang="en-US"/>
          </a:p>
        </p:txBody>
      </p:sp>
      <p:sp>
        <p:nvSpPr>
          <p:cNvPr id="18" name="Title 1">
            <a:extLst>
              <a:ext uri="{FF2B5EF4-FFF2-40B4-BE49-F238E27FC236}">
                <a16:creationId xmlns:a16="http://schemas.microsoft.com/office/drawing/2014/main" id="{4D989D6D-F1B5-F54E-813A-CCB6A463D717}"/>
              </a:ext>
            </a:extLst>
          </p:cNvPr>
          <p:cNvSpPr>
            <a:spLocks noGrp="1"/>
          </p:cNvSpPr>
          <p:nvPr>
            <p:ph type="title"/>
          </p:nvPr>
        </p:nvSpPr>
        <p:spPr>
          <a:xfrm>
            <a:off x="1073912" y="490439"/>
            <a:ext cx="7634194" cy="1351451"/>
          </a:xfrm>
          <a:prstGeom prst="rect">
            <a:avLst/>
          </a:prstGeom>
        </p:spPr>
        <p:txBody>
          <a:bodyPr anchor="ctr">
            <a:normAutofit/>
          </a:bodyPr>
          <a:lstStyle>
            <a:lvl1pPr algn="l">
              <a:defRPr sz="3600">
                <a:solidFill>
                  <a:srgbClr val="660874"/>
                </a:solidFill>
              </a:defRPr>
            </a:lvl1pPr>
          </a:lstStyle>
          <a:p>
            <a:r>
              <a:rPr lang="zh-CN" altLang="en-US" dirty="0"/>
              <a:t>单击此处编辑母版标题样式</a:t>
            </a:r>
            <a:endParaRPr lang="en-US" dirty="0"/>
          </a:p>
        </p:txBody>
      </p:sp>
      <p:sp>
        <p:nvSpPr>
          <p:cNvPr id="21" name="Rectangle 8">
            <a:extLst>
              <a:ext uri="{FF2B5EF4-FFF2-40B4-BE49-F238E27FC236}">
                <a16:creationId xmlns:a16="http://schemas.microsoft.com/office/drawing/2014/main" id="{23D49990-DD79-AF4A-809C-C7A68D94B066}"/>
              </a:ext>
            </a:extLst>
          </p:cNvPr>
          <p:cNvSpPr/>
          <p:nvPr userDrawn="1"/>
        </p:nvSpPr>
        <p:spPr>
          <a:xfrm rot="5400000">
            <a:off x="-2876353" y="3304529"/>
            <a:ext cx="6858000" cy="24894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961592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节标题">
    <p:spTree>
      <p:nvGrpSpPr>
        <p:cNvPr id="1" name=""/>
        <p:cNvGrpSpPr/>
        <p:nvPr/>
      </p:nvGrpSpPr>
      <p:grpSpPr>
        <a:xfrm>
          <a:off x="0" y="0"/>
          <a:ext cx="0" cy="0"/>
          <a:chOff x="0" y="0"/>
          <a:chExt cx="0" cy="0"/>
        </a:xfrm>
      </p:grpSpPr>
      <p:grpSp>
        <p:nvGrpSpPr>
          <p:cNvPr id="9" name="组合 8">
            <a:extLst>
              <a:ext uri="{FF2B5EF4-FFF2-40B4-BE49-F238E27FC236}">
                <a16:creationId xmlns:a16="http://schemas.microsoft.com/office/drawing/2014/main" id="{EA6CC6FD-0536-1042-94FB-7B29BCD323E4}"/>
              </a:ext>
            </a:extLst>
          </p:cNvPr>
          <p:cNvGrpSpPr/>
          <p:nvPr userDrawn="1"/>
        </p:nvGrpSpPr>
        <p:grpSpPr>
          <a:xfrm>
            <a:off x="449419" y="1736371"/>
            <a:ext cx="8245162" cy="1903301"/>
            <a:chOff x="599225" y="1921565"/>
            <a:chExt cx="10993549" cy="1903301"/>
          </a:xfrm>
        </p:grpSpPr>
        <p:sp>
          <p:nvSpPr>
            <p:cNvPr id="10" name="矩形 9">
              <a:extLst>
                <a:ext uri="{FF2B5EF4-FFF2-40B4-BE49-F238E27FC236}">
                  <a16:creationId xmlns:a16="http://schemas.microsoft.com/office/drawing/2014/main" id="{4BB59113-F03A-6147-A467-92DB82160BCD}"/>
                </a:ext>
              </a:extLst>
            </p:cNvPr>
            <p:cNvSpPr/>
            <p:nvPr userDrawn="1"/>
          </p:nvSpPr>
          <p:spPr>
            <a:xfrm>
              <a:off x="599225" y="1921565"/>
              <a:ext cx="10993549" cy="19033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0" i="0">
                <a:latin typeface="Arial" panose="020B0604020202020204" pitchFamily="34" charset="0"/>
              </a:endParaRPr>
            </a:p>
          </p:txBody>
        </p:sp>
        <p:sp>
          <p:nvSpPr>
            <p:cNvPr id="12" name="矩形 11">
              <a:extLst>
                <a:ext uri="{FF2B5EF4-FFF2-40B4-BE49-F238E27FC236}">
                  <a16:creationId xmlns:a16="http://schemas.microsoft.com/office/drawing/2014/main" id="{7C3E5866-268A-1A4A-BD63-7247C0C32E7C}"/>
                </a:ext>
              </a:extLst>
            </p:cNvPr>
            <p:cNvSpPr/>
            <p:nvPr userDrawn="1"/>
          </p:nvSpPr>
          <p:spPr>
            <a:xfrm>
              <a:off x="599227" y="1921566"/>
              <a:ext cx="192900" cy="19033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800" b="0" i="0">
                <a:latin typeface="Arial" panose="020B0604020202020204" pitchFamily="34" charset="0"/>
              </a:endParaRPr>
            </a:p>
          </p:txBody>
        </p:sp>
      </p:grpSp>
      <p:sp>
        <p:nvSpPr>
          <p:cNvPr id="24" name="Title 1">
            <a:extLst>
              <a:ext uri="{FF2B5EF4-FFF2-40B4-BE49-F238E27FC236}">
                <a16:creationId xmlns:a16="http://schemas.microsoft.com/office/drawing/2014/main" id="{B3AEDE27-05BC-DA44-AA23-81C54830A0F4}"/>
              </a:ext>
            </a:extLst>
          </p:cNvPr>
          <p:cNvSpPr>
            <a:spLocks noGrp="1"/>
          </p:cNvSpPr>
          <p:nvPr>
            <p:ph type="ctrTitle"/>
          </p:nvPr>
        </p:nvSpPr>
        <p:spPr>
          <a:xfrm>
            <a:off x="722377" y="2028084"/>
            <a:ext cx="7699248" cy="1376851"/>
          </a:xfrm>
          <a:prstGeom prst="rect">
            <a:avLst/>
          </a:prstGeom>
          <a:effectLst/>
        </p:spPr>
        <p:txBody>
          <a:bodyPr anchor="ctr">
            <a:normAutofit/>
          </a:bodyPr>
          <a:lstStyle>
            <a:lvl1pPr algn="l">
              <a:defRPr lang="en-US" altLang="en-US" sz="3600" b="0" i="0" kern="1200" cap="none" baseline="0" dirty="0">
                <a:solidFill>
                  <a:srgbClr val="660874"/>
                </a:solidFill>
                <a:latin typeface="Arial" panose="020B0604020202020204" pitchFamily="34" charset="0"/>
                <a:ea typeface="+mj-ea"/>
                <a:cs typeface="+mj-cs"/>
              </a:defRPr>
            </a:lvl1pPr>
          </a:lstStyle>
          <a:p>
            <a:r>
              <a:rPr lang="zh-CN" altLang="en-US" dirty="0"/>
              <a:t>单击此处编辑母版标题样式</a:t>
            </a:r>
            <a:endParaRPr lang="en-US" dirty="0"/>
          </a:p>
        </p:txBody>
      </p:sp>
      <p:sp>
        <p:nvSpPr>
          <p:cNvPr id="25" name="Subtitle 2">
            <a:extLst>
              <a:ext uri="{FF2B5EF4-FFF2-40B4-BE49-F238E27FC236}">
                <a16:creationId xmlns:a16="http://schemas.microsoft.com/office/drawing/2014/main" id="{8DDB4CB7-B75A-CF44-8C12-E3DE32CE3152}"/>
              </a:ext>
            </a:extLst>
          </p:cNvPr>
          <p:cNvSpPr>
            <a:spLocks noGrp="1"/>
          </p:cNvSpPr>
          <p:nvPr>
            <p:ph type="subTitle" idx="1"/>
          </p:nvPr>
        </p:nvSpPr>
        <p:spPr>
          <a:xfrm>
            <a:off x="722377" y="3830630"/>
            <a:ext cx="7699248" cy="1340999"/>
          </a:xfrm>
        </p:spPr>
        <p:txBody>
          <a:bodyPr anchor="t">
            <a:normAutofit/>
          </a:bodyPr>
          <a:lstStyle>
            <a:lvl1pPr marL="0" indent="0" algn="l">
              <a:buNone/>
              <a:defRPr sz="2000" cap="none" baseline="0">
                <a:solidFill>
                  <a:srgbClr val="660874"/>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a:t>单击此处编辑母版副标题样式</a:t>
            </a:r>
            <a:endParaRPr lang="en-US" dirty="0"/>
          </a:p>
        </p:txBody>
      </p:sp>
      <p:sp>
        <p:nvSpPr>
          <p:cNvPr id="27" name="日期占位符 10">
            <a:extLst>
              <a:ext uri="{FF2B5EF4-FFF2-40B4-BE49-F238E27FC236}">
                <a16:creationId xmlns:a16="http://schemas.microsoft.com/office/drawing/2014/main" id="{2D4038F2-9086-4849-856C-3F44B96DA1AE}"/>
              </a:ext>
            </a:extLst>
          </p:cNvPr>
          <p:cNvSpPr>
            <a:spLocks noGrp="1"/>
          </p:cNvSpPr>
          <p:nvPr>
            <p:ph type="dt" sz="half" idx="10"/>
          </p:nvPr>
        </p:nvSpPr>
        <p:spPr>
          <a:xfrm>
            <a:off x="5642659" y="5597324"/>
            <a:ext cx="1892460" cy="365125"/>
          </a:xfrm>
        </p:spPr>
        <p:txBody>
          <a:bodyPr/>
          <a:lstStyle/>
          <a:p>
            <a:fld id="{E4551058-E5DB-324A-A8E9-6D3BEF243C3B}" type="datetimeFigureOut">
              <a:rPr kumimoji="1" lang="zh-CN" altLang="en-US" smtClean="0"/>
              <a:t>2024/10/26</a:t>
            </a:fld>
            <a:endParaRPr kumimoji="1" lang="zh-CN" altLang="en-US"/>
          </a:p>
        </p:txBody>
      </p:sp>
      <p:sp>
        <p:nvSpPr>
          <p:cNvPr id="28" name="页脚占位符 11">
            <a:extLst>
              <a:ext uri="{FF2B5EF4-FFF2-40B4-BE49-F238E27FC236}">
                <a16:creationId xmlns:a16="http://schemas.microsoft.com/office/drawing/2014/main" id="{0ED79189-463D-A34A-93FE-02DAF3CA4425}"/>
              </a:ext>
            </a:extLst>
          </p:cNvPr>
          <p:cNvSpPr>
            <a:spLocks noGrp="1"/>
          </p:cNvSpPr>
          <p:nvPr>
            <p:ph type="ftr" sz="quarter" idx="11"/>
          </p:nvPr>
        </p:nvSpPr>
        <p:spPr>
          <a:xfrm>
            <a:off x="625033" y="5592998"/>
            <a:ext cx="4939125" cy="365125"/>
          </a:xfrm>
        </p:spPr>
        <p:txBody>
          <a:bodyPr/>
          <a:lstStyle/>
          <a:p>
            <a:endParaRPr kumimoji="1" lang="zh-CN" altLang="en-US" dirty="0"/>
          </a:p>
        </p:txBody>
      </p:sp>
      <p:sp>
        <p:nvSpPr>
          <p:cNvPr id="29" name="灯片编号占位符 12">
            <a:extLst>
              <a:ext uri="{FF2B5EF4-FFF2-40B4-BE49-F238E27FC236}">
                <a16:creationId xmlns:a16="http://schemas.microsoft.com/office/drawing/2014/main" id="{81D88334-B4F7-F340-8AA4-0865A0C0CF25}"/>
              </a:ext>
            </a:extLst>
          </p:cNvPr>
          <p:cNvSpPr>
            <a:spLocks noGrp="1"/>
          </p:cNvSpPr>
          <p:nvPr>
            <p:ph type="sldNum" sz="quarter" idx="12"/>
          </p:nvPr>
        </p:nvSpPr>
        <p:spPr>
          <a:xfrm>
            <a:off x="7613620" y="5597324"/>
            <a:ext cx="902453" cy="365125"/>
          </a:xfrm>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2826678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35896" y="2228004"/>
            <a:ext cx="4066793"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4641313" y="2228004"/>
            <a:ext cx="4066794" cy="3633047"/>
          </a:xfrm>
        </p:spPr>
        <p:txBody>
          <a:bodyPr>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590C7D26-A2BB-CE43-BB2A-2808F22C4FD2}"/>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40146183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5416" y="2250895"/>
            <a:ext cx="3815306" cy="536005"/>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4" name="Content Placeholder 3"/>
          <p:cNvSpPr>
            <a:spLocks noGrp="1"/>
          </p:cNvSpPr>
          <p:nvPr>
            <p:ph sz="half" idx="2"/>
          </p:nvPr>
        </p:nvSpPr>
        <p:spPr>
          <a:xfrm>
            <a:off x="435896" y="2926055"/>
            <a:ext cx="4044825"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4892803" y="2250895"/>
            <a:ext cx="3815305" cy="553373"/>
          </a:xfrm>
        </p:spPr>
        <p:txBody>
          <a:bodyPr anchor="b">
            <a:noAutofit/>
          </a:bodyPr>
          <a:lstStyle>
            <a:lvl1pPr marL="0" indent="0">
              <a:buNone/>
              <a:defRPr sz="2200" b="0">
                <a:solidFill>
                  <a:srgbClr val="660874"/>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dirty="0"/>
              <a:t>单击此处编辑母版文本样式</a:t>
            </a:r>
          </a:p>
        </p:txBody>
      </p:sp>
      <p:sp>
        <p:nvSpPr>
          <p:cNvPr id="6" name="Content Placeholder 5"/>
          <p:cNvSpPr>
            <a:spLocks noGrp="1"/>
          </p:cNvSpPr>
          <p:nvPr>
            <p:ph sz="quarter" idx="4"/>
          </p:nvPr>
        </p:nvSpPr>
        <p:spPr>
          <a:xfrm>
            <a:off x="4663283" y="2926055"/>
            <a:ext cx="4044825"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395155F9-0BCA-F049-9D40-4CF28F90A407}"/>
              </a:ext>
            </a:extLst>
          </p:cNvPr>
          <p:cNvSpPr>
            <a:spLocks noGrp="1"/>
          </p:cNvSpPr>
          <p:nvPr>
            <p:ph type="title"/>
          </p:nvPr>
        </p:nvSpPr>
        <p:spPr/>
        <p:txBody>
          <a:bodyPr/>
          <a:lstStyle/>
          <a:p>
            <a:r>
              <a:rPr kumimoji="1" lang="zh-CN" altLang="en-US" dirty="0"/>
              <a:t>单击此处编辑母版标题样式</a:t>
            </a:r>
          </a:p>
        </p:txBody>
      </p:sp>
    </p:spTree>
    <p:extLst>
      <p:ext uri="{BB962C8B-B14F-4D97-AF65-F5344CB8AC3E}">
        <p14:creationId xmlns:p14="http://schemas.microsoft.com/office/powerpoint/2010/main" val="32060048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DC31502A-7294-9848-AFF1-6116ACE1419B}"/>
              </a:ext>
            </a:extLst>
          </p:cNvPr>
          <p:cNvSpPr>
            <a:spLocks noGrp="1"/>
          </p:cNvSpPr>
          <p:nvPr>
            <p:ph type="title"/>
          </p:nvPr>
        </p:nvSpPr>
        <p:spPr/>
        <p:txBody>
          <a:bodyPr/>
          <a:lstStyle/>
          <a:p>
            <a:r>
              <a:rPr kumimoji="1" lang="zh-CN" altLang="en-US"/>
              <a:t>单击此处编辑母版标题样式</a:t>
            </a:r>
          </a:p>
        </p:txBody>
      </p:sp>
    </p:spTree>
    <p:extLst>
      <p:ext uri="{BB962C8B-B14F-4D97-AF65-F5344CB8AC3E}">
        <p14:creationId xmlns:p14="http://schemas.microsoft.com/office/powerpoint/2010/main" val="28575217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551058-E5DB-324A-A8E9-6D3BEF243C3B}" type="datetimeFigureOut">
              <a:rPr kumimoji="1" lang="zh-CN" altLang="en-US" smtClean="0"/>
              <a:t>2024/10/26</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2589483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DD0108F8-765A-DF43-9CAF-934132882EE3}"/>
              </a:ext>
            </a:extLst>
          </p:cNvPr>
          <p:cNvSpPr>
            <a:spLocks noChangeAspect="1"/>
          </p:cNvSpPr>
          <p:nvPr userDrawn="1"/>
        </p:nvSpPr>
        <p:spPr>
          <a:xfrm>
            <a:off x="335862" y="4914809"/>
            <a:ext cx="289171" cy="10322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6098" y="4928762"/>
            <a:ext cx="7749976" cy="653148"/>
          </a:xfrm>
          <a:prstGeom prst="rect">
            <a:avLst/>
          </a:prstGeom>
        </p:spPr>
        <p:txBody>
          <a:bodyPr anchor="ctr">
            <a:normAutofit/>
          </a:bodyPr>
          <a:lstStyle>
            <a:lvl1pPr algn="l">
              <a:defRPr sz="2400" b="0">
                <a:solidFill>
                  <a:srgbClr val="660874"/>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335862" y="601200"/>
            <a:ext cx="846963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766098" y="5581910"/>
            <a:ext cx="7749976" cy="365126"/>
          </a:xfrm>
        </p:spPr>
        <p:txBody>
          <a:bodyPr anchor="ctr">
            <a:normAutofit/>
          </a:bodyPr>
          <a:lstStyle>
            <a:lvl1pPr marL="0" indent="0" algn="l">
              <a:buNone/>
              <a:defRPr sz="1600">
                <a:solidFill>
                  <a:srgbClr val="660874"/>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a:xfrm>
            <a:off x="5642659" y="6060171"/>
            <a:ext cx="1892460" cy="365125"/>
          </a:xfrm>
        </p:spPr>
        <p:txBody>
          <a:bodyPr/>
          <a:lstStyle>
            <a:lvl1pPr>
              <a:defRPr>
                <a:solidFill>
                  <a:srgbClr val="5C307D"/>
                </a:solidFill>
              </a:defRPr>
            </a:lvl1pPr>
          </a:lstStyle>
          <a:p>
            <a:fld id="{E4551058-E5DB-324A-A8E9-6D3BEF243C3B}" type="datetimeFigureOut">
              <a:rPr kumimoji="1" lang="zh-CN" altLang="en-US" smtClean="0"/>
              <a:pPr/>
              <a:t>2024/10/26</a:t>
            </a:fld>
            <a:endParaRPr kumimoji="1" lang="zh-CN" altLang="en-US" dirty="0"/>
          </a:p>
        </p:txBody>
      </p:sp>
      <p:sp>
        <p:nvSpPr>
          <p:cNvPr id="6" name="Footer Placeholder 5"/>
          <p:cNvSpPr>
            <a:spLocks noGrp="1"/>
          </p:cNvSpPr>
          <p:nvPr>
            <p:ph type="ftr" sz="quarter" idx="11"/>
          </p:nvPr>
        </p:nvSpPr>
        <p:spPr>
          <a:xfrm>
            <a:off x="625033" y="6055845"/>
            <a:ext cx="4939125" cy="365125"/>
          </a:xfrm>
        </p:spPr>
        <p:txBody>
          <a:bodyPr/>
          <a:lstStyle>
            <a:lvl1pPr>
              <a:defRPr>
                <a:solidFill>
                  <a:srgbClr val="5C307D"/>
                </a:solidFill>
              </a:defRPr>
            </a:lvl1pPr>
          </a:lstStyle>
          <a:p>
            <a:endParaRPr kumimoji="1" lang="zh-CN" altLang="en-US" dirty="0"/>
          </a:p>
        </p:txBody>
      </p:sp>
      <p:sp>
        <p:nvSpPr>
          <p:cNvPr id="7" name="Slide Number Placeholder 6"/>
          <p:cNvSpPr>
            <a:spLocks noGrp="1"/>
          </p:cNvSpPr>
          <p:nvPr>
            <p:ph type="sldNum" sz="quarter" idx="12"/>
          </p:nvPr>
        </p:nvSpPr>
        <p:spPr>
          <a:xfrm>
            <a:off x="7613620" y="6060171"/>
            <a:ext cx="902453" cy="365125"/>
          </a:xfrm>
        </p:spPr>
        <p:txBody>
          <a:bodyPr/>
          <a:lstStyle>
            <a:lvl1pPr>
              <a:defRPr>
                <a:solidFill>
                  <a:srgbClr val="5C307D"/>
                </a:solidFill>
              </a:defRPr>
            </a:lvl1pPr>
          </a:lstStyle>
          <a:p>
            <a:fld id="{977BA8E6-E826-B147-AA17-E3D76A29629C}" type="slidenum">
              <a:rPr kumimoji="1" lang="zh-CN" altLang="en-US" smtClean="0"/>
              <a:pPr/>
              <a:t>‹#›</a:t>
            </a:fld>
            <a:endParaRPr kumimoji="1" lang="zh-CN" altLang="en-US" dirty="0"/>
          </a:p>
        </p:txBody>
      </p:sp>
    </p:spTree>
    <p:extLst>
      <p:ext uri="{BB962C8B-B14F-4D97-AF65-F5344CB8AC3E}">
        <p14:creationId xmlns:p14="http://schemas.microsoft.com/office/powerpoint/2010/main" val="7020748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CCC4A067-3E57-C140-912F-457C9FA84675}"/>
              </a:ext>
            </a:extLst>
          </p:cNvPr>
          <p:cNvSpPr/>
          <p:nvPr userDrawn="1"/>
        </p:nvSpPr>
        <p:spPr>
          <a:xfrm>
            <a:off x="439249" y="651024"/>
            <a:ext cx="61200" cy="900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0" i="0">
              <a:latin typeface="Arial" panose="020B0604020202020204" pitchFamily="34" charset="0"/>
            </a:endParaRPr>
          </a:p>
        </p:txBody>
      </p:sp>
      <p:sp>
        <p:nvSpPr>
          <p:cNvPr id="7" name="标题占位符 6">
            <a:extLst>
              <a:ext uri="{FF2B5EF4-FFF2-40B4-BE49-F238E27FC236}">
                <a16:creationId xmlns:a16="http://schemas.microsoft.com/office/drawing/2014/main" id="{386CB2C2-B0CA-6B4C-9D67-BC3A516A2E6A}"/>
              </a:ext>
            </a:extLst>
          </p:cNvPr>
          <p:cNvSpPr>
            <a:spLocks noGrp="1"/>
          </p:cNvSpPr>
          <p:nvPr>
            <p:ph type="title"/>
          </p:nvPr>
        </p:nvSpPr>
        <p:spPr>
          <a:xfrm>
            <a:off x="626480" y="593424"/>
            <a:ext cx="7891041" cy="1015200"/>
          </a:xfrm>
          <a:prstGeom prst="rect">
            <a:avLst/>
          </a:prstGeom>
        </p:spPr>
        <p:txBody>
          <a:bodyPr vert="horz" lIns="91440" tIns="45720" rIns="91440" bIns="45720" rtlCol="0" anchor="ctr">
            <a:normAutofit/>
          </a:bodyPr>
          <a:lstStyle/>
          <a:p>
            <a:r>
              <a:rPr kumimoji="1" lang="zh-CN" altLang="en-US" dirty="0"/>
              <a:t>单击此处编辑母版标题样式</a:t>
            </a:r>
          </a:p>
        </p:txBody>
      </p:sp>
      <p:sp>
        <p:nvSpPr>
          <p:cNvPr id="3" name="Text Placeholder 2"/>
          <p:cNvSpPr>
            <a:spLocks noGrp="1"/>
          </p:cNvSpPr>
          <p:nvPr>
            <p:ph type="body" idx="1"/>
          </p:nvPr>
        </p:nvSpPr>
        <p:spPr>
          <a:xfrm>
            <a:off x="625032" y="2336003"/>
            <a:ext cx="7891041" cy="3154894"/>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2"/>
          </p:nvPr>
        </p:nvSpPr>
        <p:spPr>
          <a:xfrm>
            <a:off x="5642659" y="5597324"/>
            <a:ext cx="1892460"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E4551058-E5DB-324A-A8E9-6D3BEF243C3B}" type="datetimeFigureOut">
              <a:rPr kumimoji="1" lang="zh-CN" altLang="en-US" smtClean="0"/>
              <a:pPr/>
              <a:t>2024/10/26</a:t>
            </a:fld>
            <a:endParaRPr kumimoji="1" lang="zh-CN" altLang="en-US"/>
          </a:p>
        </p:txBody>
      </p:sp>
      <p:sp>
        <p:nvSpPr>
          <p:cNvPr id="5" name="Footer Placeholder 4"/>
          <p:cNvSpPr>
            <a:spLocks noGrp="1"/>
          </p:cNvSpPr>
          <p:nvPr>
            <p:ph type="ftr" sz="quarter" idx="3"/>
          </p:nvPr>
        </p:nvSpPr>
        <p:spPr>
          <a:xfrm>
            <a:off x="625033" y="5592998"/>
            <a:ext cx="4939125" cy="365125"/>
          </a:xfrm>
          <a:prstGeom prst="rect">
            <a:avLst/>
          </a:prstGeom>
        </p:spPr>
        <p:txBody>
          <a:bodyPr vert="horz" lIns="91440" tIns="45720" rIns="91440" bIns="45720" rtlCol="0" anchor="ctr"/>
          <a:lstStyle>
            <a:lvl1pPr algn="l">
              <a:defRPr sz="900" b="0" i="0" cap="all">
                <a:solidFill>
                  <a:schemeClr val="accent2"/>
                </a:solidFill>
                <a:latin typeface="Arial" panose="020B0604020202020204" pitchFamily="34" charset="0"/>
              </a:defRPr>
            </a:lvl1pPr>
          </a:lstStyle>
          <a:p>
            <a:endParaRPr kumimoji="1" lang="zh-CN" altLang="en-US" dirty="0"/>
          </a:p>
        </p:txBody>
      </p:sp>
      <p:sp>
        <p:nvSpPr>
          <p:cNvPr id="6" name="Slide Number Placeholder 5"/>
          <p:cNvSpPr>
            <a:spLocks noGrp="1"/>
          </p:cNvSpPr>
          <p:nvPr>
            <p:ph type="sldNum" sz="quarter" idx="4"/>
          </p:nvPr>
        </p:nvSpPr>
        <p:spPr>
          <a:xfrm>
            <a:off x="7613620" y="5597324"/>
            <a:ext cx="902453" cy="365125"/>
          </a:xfrm>
          <a:prstGeom prst="rect">
            <a:avLst/>
          </a:prstGeom>
        </p:spPr>
        <p:txBody>
          <a:bodyPr vert="horz" lIns="91440" tIns="45720" rIns="91440" bIns="45720" rtlCol="0" anchor="ctr"/>
          <a:lstStyle>
            <a:lvl1pPr algn="r">
              <a:defRPr sz="900" b="0" i="0">
                <a:solidFill>
                  <a:schemeClr val="accent2"/>
                </a:solidFill>
                <a:latin typeface="Arial" panose="020B0604020202020204" pitchFamily="34" charset="0"/>
              </a:defRPr>
            </a:lvl1pPr>
          </a:lstStyle>
          <a:p>
            <a:fld id="{977BA8E6-E826-B147-AA17-E3D76A29629C}" type="slidenum">
              <a:rPr kumimoji="1" lang="zh-CN" altLang="en-US" smtClean="0"/>
              <a:pPr/>
              <a:t>‹#›</a:t>
            </a:fld>
            <a:endParaRPr kumimoji="1" lang="zh-CN" altLang="en-US"/>
          </a:p>
        </p:txBody>
      </p:sp>
    </p:spTree>
    <p:extLst>
      <p:ext uri="{BB962C8B-B14F-4D97-AF65-F5344CB8AC3E}">
        <p14:creationId xmlns:p14="http://schemas.microsoft.com/office/powerpoint/2010/main" val="144104772"/>
      </p:ext>
    </p:extLst>
  </p:cSld>
  <p:clrMap bg1="lt1" tx1="dk1" bg2="lt2" tx2="dk2" accent1="accent1" accent2="accent2" accent3="accent3" accent4="accent4" accent5="accent5" accent6="accent6" hlink="hlink" folHlink="folHlink"/>
  <p:sldLayoutIdLst>
    <p:sldLayoutId id="2147483860" r:id="rId1"/>
    <p:sldLayoutId id="2147483861" r:id="rId2"/>
    <p:sldLayoutId id="2147483864" r:id="rId3"/>
    <p:sldLayoutId id="2147483865" r:id="rId4"/>
    <p:sldLayoutId id="2147483866" r:id="rId5"/>
    <p:sldLayoutId id="2147483868" r:id="rId6"/>
    <p:sldLayoutId id="2147483870" r:id="rId7"/>
    <p:sldLayoutId id="2147483871" r:id="rId8"/>
    <p:sldLayoutId id="2147483872" r:id="rId9"/>
    <p:sldLayoutId id="2147483873" r:id="rId10"/>
    <p:sldLayoutId id="2147483874" r:id="rId11"/>
    <p:sldLayoutId id="2147483875" r:id="rId12"/>
  </p:sldLayoutIdLst>
  <p:txStyles>
    <p:title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800" b="0" i="0" kern="1200">
          <a:solidFill>
            <a:schemeClr val="tx2"/>
          </a:solidFill>
          <a:latin typeface="Arial" panose="020B0604020202020204" pitchFamily="34" charset="0"/>
          <a:ea typeface="+mn-ea"/>
          <a:cs typeface="+mn-cs"/>
        </a:defRPr>
      </a:lvl1pPr>
      <a:lvl2pPr marL="629984"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600" b="0" i="0" kern="1200">
          <a:solidFill>
            <a:schemeClr val="tx2"/>
          </a:solidFill>
          <a:latin typeface="Arial" panose="020B0604020202020204" pitchFamily="34" charset="0"/>
          <a:ea typeface="+mn-ea"/>
          <a:cs typeface="+mn-cs"/>
        </a:defRPr>
      </a:lvl2pPr>
      <a:lvl3pPr marL="899978" indent="-269993"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400" b="0" i="0" kern="1200">
          <a:solidFill>
            <a:schemeClr val="tx2"/>
          </a:solidFill>
          <a:latin typeface="Arial" panose="020B0604020202020204" pitchFamily="34" charset="0"/>
          <a:ea typeface="+mn-ea"/>
          <a:cs typeface="+mn-cs"/>
        </a:defRPr>
      </a:lvl3pPr>
      <a:lvl4pPr marL="1241969"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4pPr>
      <a:lvl5pPr marL="1601960" indent="-2339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b="0" i="0" kern="1200">
          <a:solidFill>
            <a:schemeClr val="tx2"/>
          </a:solidFill>
          <a:latin typeface="Arial" panose="020B0604020202020204" pitchFamily="34" charset="0"/>
          <a:ea typeface="+mn-ea"/>
          <a:cs typeface="+mn-cs"/>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F005E0-9377-9044-8967-57A41606517F}"/>
              </a:ext>
            </a:extLst>
          </p:cNvPr>
          <p:cNvSpPr>
            <a:spLocks noGrp="1"/>
          </p:cNvSpPr>
          <p:nvPr>
            <p:ph type="ctrTitle"/>
          </p:nvPr>
        </p:nvSpPr>
        <p:spPr>
          <a:xfrm>
            <a:off x="722376" y="1939327"/>
            <a:ext cx="7699248" cy="1356406"/>
          </a:xfrm>
        </p:spPr>
        <p:txBody>
          <a:bodyPr>
            <a:normAutofit fontScale="90000"/>
          </a:bodyPr>
          <a:lstStyle/>
          <a:p>
            <a:pPr algn="ctr"/>
            <a:r>
              <a:rPr lang="en-US" altLang="zh-CN" sz="3600" b="1" dirty="0">
                <a:latin typeface="Times New Roman" panose="02020603050405020304" pitchFamily="18" charset="0"/>
                <a:cs typeface="Times New Roman" panose="02020603050405020304" pitchFamily="18" charset="0"/>
              </a:rPr>
              <a:t>On the token distance modeling ability of higher </a:t>
            </a:r>
            <a:r>
              <a:rPr lang="en-US" altLang="zh-CN" sz="3600" b="1" dirty="0" err="1">
                <a:latin typeface="Times New Roman" panose="02020603050405020304" pitchFamily="18" charset="0"/>
                <a:cs typeface="Times New Roman" panose="02020603050405020304" pitchFamily="18" charset="0"/>
              </a:rPr>
              <a:t>RoPE</a:t>
            </a:r>
            <a:r>
              <a:rPr lang="en-US" altLang="zh-CN" sz="3600" b="1" dirty="0">
                <a:latin typeface="Times New Roman" panose="02020603050405020304" pitchFamily="18" charset="0"/>
                <a:cs typeface="Times New Roman" panose="02020603050405020304" pitchFamily="18" charset="0"/>
              </a:rPr>
              <a:t> attention dimension</a:t>
            </a:r>
            <a:endParaRPr lang="zh-CN" altLang="en-US" dirty="0"/>
          </a:p>
        </p:txBody>
      </p:sp>
      <p:pic>
        <p:nvPicPr>
          <p:cNvPr id="3" name="Picture 2" descr="NAACL 2024">
            <a:extLst>
              <a:ext uri="{FF2B5EF4-FFF2-40B4-BE49-F238E27FC236}">
                <a16:creationId xmlns:a16="http://schemas.microsoft.com/office/drawing/2014/main" id="{DB23199D-666B-1671-8DB8-B0E2D2547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286" y="385048"/>
            <a:ext cx="1327443" cy="92921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8B6A3174-CBF7-FB59-3837-8DEFCA41CF2D}"/>
              </a:ext>
            </a:extLst>
          </p:cNvPr>
          <p:cNvSpPr txBox="1"/>
          <p:nvPr/>
        </p:nvSpPr>
        <p:spPr>
          <a:xfrm>
            <a:off x="1617729" y="588043"/>
            <a:ext cx="2539999" cy="523220"/>
          </a:xfrm>
          <a:prstGeom prst="rect">
            <a:avLst/>
          </a:prstGeom>
          <a:noFill/>
        </p:spPr>
        <p:txBody>
          <a:bodyPr wrap="square" rtlCol="0">
            <a:spAutoFit/>
          </a:bodyPr>
          <a:lstStyle/>
          <a:p>
            <a:r>
              <a:rPr lang="en-US" altLang="zh-CN" sz="2800" b="1" dirty="0">
                <a:solidFill>
                  <a:srgbClr val="2A313C"/>
                </a:solidFill>
                <a:latin typeface="Arial" panose="020B0604020202020204" pitchFamily="34" charset="0"/>
                <a:cs typeface="Arial" panose="020B0604020202020204" pitchFamily="34" charset="0"/>
              </a:rPr>
              <a:t>EMNLP</a:t>
            </a:r>
            <a:r>
              <a:rPr lang="en" altLang="zh-CN" sz="2800" b="1" i="0" u="none" strike="noStrike" dirty="0">
                <a:solidFill>
                  <a:srgbClr val="2A313C"/>
                </a:solidFill>
                <a:effectLst/>
                <a:latin typeface="Arial" panose="020B0604020202020204" pitchFamily="34" charset="0"/>
                <a:cs typeface="Arial" panose="020B0604020202020204" pitchFamily="34" charset="0"/>
              </a:rPr>
              <a:t> 2024</a:t>
            </a:r>
            <a:endParaRPr lang="en" altLang="zh-CN" sz="2800" b="0" i="0" dirty="0">
              <a:solidFill>
                <a:srgbClr val="2A313C"/>
              </a:solidFill>
              <a:effectLst/>
              <a:latin typeface="Arial" panose="020B0604020202020204" pitchFamily="34" charset="0"/>
              <a:cs typeface="Arial" panose="020B0604020202020204" pitchFamily="34" charset="0"/>
            </a:endParaRPr>
          </a:p>
        </p:txBody>
      </p:sp>
      <p:pic>
        <p:nvPicPr>
          <p:cNvPr id="7" name="图片 6">
            <a:extLst>
              <a:ext uri="{FF2B5EF4-FFF2-40B4-BE49-F238E27FC236}">
                <a16:creationId xmlns:a16="http://schemas.microsoft.com/office/drawing/2014/main" id="{F5B5F31F-6ECA-4061-C7B7-9A28D44C3DBB}"/>
              </a:ext>
            </a:extLst>
          </p:cNvPr>
          <p:cNvPicPr>
            <a:picLocks noChangeAspect="1"/>
          </p:cNvPicPr>
          <p:nvPr/>
        </p:nvPicPr>
        <p:blipFill>
          <a:blip r:embed="rId4"/>
          <a:stretch>
            <a:fillRect/>
          </a:stretch>
        </p:blipFill>
        <p:spPr>
          <a:xfrm>
            <a:off x="1051706" y="3920802"/>
            <a:ext cx="7040588" cy="2019611"/>
          </a:xfrm>
          <a:prstGeom prst="rect">
            <a:avLst/>
          </a:prstGeom>
        </p:spPr>
      </p:pic>
    </p:spTree>
    <p:extLst>
      <p:ext uri="{BB962C8B-B14F-4D97-AF65-F5344CB8AC3E}">
        <p14:creationId xmlns:p14="http://schemas.microsoft.com/office/powerpoint/2010/main" val="987923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49DA121-AAE1-8447-8DF5-6C89DB3D3284}"/>
              </a:ext>
            </a:extLst>
          </p:cNvPr>
          <p:cNvSpPr>
            <a:spLocks noGrp="1"/>
          </p:cNvSpPr>
          <p:nvPr>
            <p:ph type="title"/>
          </p:nvPr>
        </p:nvSpPr>
        <p:spPr>
          <a:xfrm>
            <a:off x="627063" y="593725"/>
            <a:ext cx="5917670" cy="1014413"/>
          </a:xfrm>
        </p:spPr>
        <p:txBody>
          <a:bodyPr>
            <a:normAutofit fontScale="90000"/>
          </a:bodyPr>
          <a:lstStyle/>
          <a:p>
            <a:r>
              <a:rPr lang="en-US" altLang="zh-CN" sz="2800" b="1" dirty="0">
                <a:solidFill>
                  <a:srgbClr val="6D1786"/>
                </a:solidFill>
                <a:latin typeface="Times New Roman" panose="02020603050405020304" pitchFamily="18" charset="0"/>
                <a:cs typeface="Times New Roman" panose="02020603050405020304" pitchFamily="18" charset="0"/>
              </a:rPr>
              <a:t>Are there distinct patterns of attention contributions across different dimensions?</a:t>
            </a:r>
            <a:endParaRPr lang="zh-CN" altLang="en-US" b="1" dirty="0"/>
          </a:p>
        </p:txBody>
      </p:sp>
      <p:pic>
        <p:nvPicPr>
          <p:cNvPr id="8" name="图片 7">
            <a:extLst>
              <a:ext uri="{FF2B5EF4-FFF2-40B4-BE49-F238E27FC236}">
                <a16:creationId xmlns:a16="http://schemas.microsoft.com/office/drawing/2014/main" id="{5FA0FFE3-56FE-E1CE-F1D2-9717FBCAA55C}"/>
              </a:ext>
            </a:extLst>
          </p:cNvPr>
          <p:cNvPicPr>
            <a:picLocks noChangeAspect="1"/>
          </p:cNvPicPr>
          <p:nvPr/>
        </p:nvPicPr>
        <p:blipFill>
          <a:blip r:embed="rId3"/>
          <a:stretch>
            <a:fillRect/>
          </a:stretch>
        </p:blipFill>
        <p:spPr>
          <a:xfrm>
            <a:off x="296693" y="1771316"/>
            <a:ext cx="4421081" cy="3970524"/>
          </a:xfrm>
          <a:prstGeom prst="rect">
            <a:avLst/>
          </a:prstGeom>
        </p:spPr>
      </p:pic>
      <p:sp>
        <p:nvSpPr>
          <p:cNvPr id="15" name="文本框 14">
            <a:extLst>
              <a:ext uri="{FF2B5EF4-FFF2-40B4-BE49-F238E27FC236}">
                <a16:creationId xmlns:a16="http://schemas.microsoft.com/office/drawing/2014/main" id="{249CFDA4-B88F-4A75-3C7C-823CEE9884D8}"/>
              </a:ext>
            </a:extLst>
          </p:cNvPr>
          <p:cNvSpPr txBox="1"/>
          <p:nvPr/>
        </p:nvSpPr>
        <p:spPr>
          <a:xfrm>
            <a:off x="5143323" y="2195500"/>
            <a:ext cx="4000677" cy="2031325"/>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Sampled 17 inputs from </a:t>
            </a:r>
            <a:r>
              <a:rPr lang="en-US" altLang="zh-CN" dirty="0" err="1">
                <a:latin typeface="Times New Roman" panose="02020603050405020304" pitchFamily="18" charset="0"/>
                <a:cs typeface="Times New Roman" panose="02020603050405020304" pitchFamily="18" charset="0"/>
              </a:rPr>
              <a:t>LongBench</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Each input, each layer and each head of the model, we randomly selected 100 number of tokens </a:t>
            </a:r>
            <a:r>
              <a:rPr lang="en-US" altLang="zh-CN" dirty="0" err="1">
                <a:latin typeface="Times New Roman" panose="02020603050405020304" pitchFamily="18" charset="0"/>
                <a:cs typeface="Times New Roman" panose="02020603050405020304" pitchFamily="18" charset="0"/>
              </a:rPr>
              <a:t>qk</a:t>
            </a:r>
            <a:r>
              <a:rPr lang="en-US" altLang="zh-CN" dirty="0">
                <a:latin typeface="Times New Roman" panose="02020603050405020304" pitchFamily="18" charset="0"/>
                <a:cs typeface="Times New Roman" panose="02020603050405020304" pitchFamily="18" charset="0"/>
              </a:rPr>
              <a:t> pairs.</a:t>
            </a:r>
          </a:p>
          <a:p>
            <a:pPr marL="285750" indent="-285750">
              <a:buFont typeface="Arial" panose="020B0604020202020204" pitchFamily="34" charset="0"/>
              <a:buChar char="•"/>
            </a:pPr>
            <a:r>
              <a:rPr lang="en-US" altLang="zh-CN" dirty="0">
                <a:latin typeface="Times New Roman" panose="02020603050405020304" pitchFamily="18" charset="0"/>
                <a:cs typeface="Times New Roman" panose="02020603050405020304" pitchFamily="18" charset="0"/>
              </a:rPr>
              <a:t>Each selected </a:t>
            </a:r>
            <a:r>
              <a:rPr lang="en-US" altLang="zh-CN" dirty="0" err="1">
                <a:latin typeface="Times New Roman" panose="02020603050405020304" pitchFamily="18" charset="0"/>
                <a:cs typeface="Times New Roman" panose="02020603050405020304" pitchFamily="18" charset="0"/>
              </a:rPr>
              <a:t>qk</a:t>
            </a:r>
            <a:r>
              <a:rPr lang="en-US" altLang="zh-CN" dirty="0">
                <a:latin typeface="Times New Roman" panose="02020603050405020304" pitchFamily="18" charset="0"/>
                <a:cs typeface="Times New Roman" panose="02020603050405020304" pitchFamily="18" charset="0"/>
              </a:rPr>
              <a:t> pair, we recorded top 5 dimensions contributed most.</a:t>
            </a:r>
          </a:p>
          <a:p>
            <a:pPr marL="285750" indent="-285750">
              <a:buFont typeface="Arial" panose="020B0604020202020204" pitchFamily="34" charset="0"/>
              <a:buChar char="•"/>
            </a:pPr>
            <a:endParaRPr lang="zh-CN" altLang="en-US" dirty="0"/>
          </a:p>
        </p:txBody>
      </p:sp>
      <p:sp>
        <p:nvSpPr>
          <p:cNvPr id="16" name="文本框 15">
            <a:extLst>
              <a:ext uri="{FF2B5EF4-FFF2-40B4-BE49-F238E27FC236}">
                <a16:creationId xmlns:a16="http://schemas.microsoft.com/office/drawing/2014/main" id="{09FE25EB-4F03-3D9E-38F3-4189BFC5873D}"/>
              </a:ext>
            </a:extLst>
          </p:cNvPr>
          <p:cNvSpPr txBox="1"/>
          <p:nvPr/>
        </p:nvSpPr>
        <p:spPr>
          <a:xfrm>
            <a:off x="5343761" y="4645352"/>
            <a:ext cx="3917852" cy="1232473"/>
          </a:xfrm>
          <a:prstGeom prst="rect">
            <a:avLst/>
          </a:prstGeom>
          <a:noFill/>
        </p:spPr>
        <p:txBody>
          <a:bodyPr wrap="square" rtlCol="0">
            <a:spAutoFit/>
          </a:bodyPr>
          <a:lstStyle>
            <a:defPPr>
              <a:defRPr lang="zh-CN"/>
            </a:defPPr>
            <a:lvl1pPr marL="457200" indent="-457200">
              <a:buFont typeface="Arial" panose="020B0604020202020204" pitchFamily="34" charset="0"/>
              <a:buChar char="•"/>
              <a:tabLst>
                <a:tab pos="72000" algn="l"/>
              </a:tabLst>
              <a:defRPr sz="4000">
                <a:latin typeface="Times New Roman" panose="02020603050405020304" pitchFamily="18" charset="0"/>
                <a:cs typeface="Times New Roman" panose="02020603050405020304" pitchFamily="18" charset="0"/>
              </a:defRPr>
            </a:lvl1pPr>
          </a:lstStyle>
          <a:p>
            <a:pPr marL="0" indent="0">
              <a:buNone/>
            </a:pPr>
            <a:r>
              <a:rPr lang="en-US" altLang="zh-CN" sz="1800" dirty="0"/>
              <a:t>Higher dimensions of </a:t>
            </a:r>
            <a:r>
              <a:rPr lang="en-US" altLang="zh-CN" sz="1800" dirty="0" err="1"/>
              <a:t>RoPE</a:t>
            </a:r>
            <a:r>
              <a:rPr lang="en-US" altLang="zh-CN" sz="1800" dirty="0"/>
              <a:t> contribute more to the attention weights.</a:t>
            </a:r>
          </a:p>
          <a:p>
            <a:pPr marL="0" indent="0" algn="ctr">
              <a:buNone/>
            </a:pPr>
            <a:endParaRPr lang="en" altLang="zh-CN" sz="3600" dirty="0"/>
          </a:p>
        </p:txBody>
      </p:sp>
      <p:pic>
        <p:nvPicPr>
          <p:cNvPr id="19" name="图片 18">
            <a:extLst>
              <a:ext uri="{FF2B5EF4-FFF2-40B4-BE49-F238E27FC236}">
                <a16:creationId xmlns:a16="http://schemas.microsoft.com/office/drawing/2014/main" id="{B7204820-9672-9397-3F80-C69661DE0F2B}"/>
              </a:ext>
            </a:extLst>
          </p:cNvPr>
          <p:cNvPicPr>
            <a:picLocks noChangeAspect="1"/>
          </p:cNvPicPr>
          <p:nvPr/>
        </p:nvPicPr>
        <p:blipFill>
          <a:blip r:embed="rId4"/>
          <a:srcRect b="11068"/>
          <a:stretch/>
        </p:blipFill>
        <p:spPr>
          <a:xfrm>
            <a:off x="636688" y="5741840"/>
            <a:ext cx="3935312" cy="671320"/>
          </a:xfrm>
          <a:prstGeom prst="rect">
            <a:avLst/>
          </a:prstGeom>
        </p:spPr>
      </p:pic>
      <p:sp>
        <p:nvSpPr>
          <p:cNvPr id="20" name="文本框 7">
            <a:extLst>
              <a:ext uri="{FF2B5EF4-FFF2-40B4-BE49-F238E27FC236}">
                <a16:creationId xmlns:a16="http://schemas.microsoft.com/office/drawing/2014/main" id="{1ABB33CE-13FB-9513-A03A-575DCF59B948}"/>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Tree>
    <p:extLst>
      <p:ext uri="{BB962C8B-B14F-4D97-AF65-F5344CB8AC3E}">
        <p14:creationId xmlns:p14="http://schemas.microsoft.com/office/powerpoint/2010/main" val="23583746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9ACDB-8FCF-3652-0CE6-1F69C8172826}"/>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2EBA4B47-53EF-5D82-6CCA-E6827D6979CD}"/>
              </a:ext>
            </a:extLst>
          </p:cNvPr>
          <p:cNvSpPr>
            <a:spLocks noGrp="1"/>
          </p:cNvSpPr>
          <p:nvPr>
            <p:ph type="title"/>
          </p:nvPr>
        </p:nvSpPr>
        <p:spPr>
          <a:xfrm>
            <a:off x="627062" y="593725"/>
            <a:ext cx="6916737" cy="1014413"/>
          </a:xfrm>
        </p:spPr>
        <p:txBody>
          <a:bodyPr>
            <a:normAutofit fontScale="90000"/>
          </a:bodyPr>
          <a:lstStyle/>
          <a:p>
            <a:r>
              <a:rPr lang="en-US" altLang="zh-CN" b="1" dirty="0">
                <a:solidFill>
                  <a:srgbClr val="6D1786"/>
                </a:solidFill>
                <a:latin typeface="Times New Roman" panose="02020603050405020304" pitchFamily="18" charset="0"/>
                <a:cs typeface="Times New Roman" panose="02020603050405020304" pitchFamily="18" charset="0"/>
              </a:rPr>
              <a:t>P</a:t>
            </a:r>
            <a:r>
              <a:rPr lang="en-US" altLang="zh-CN" sz="2800" b="1" dirty="0">
                <a:solidFill>
                  <a:srgbClr val="6D1786"/>
                </a:solidFill>
                <a:latin typeface="Times New Roman" panose="02020603050405020304" pitchFamily="18" charset="0"/>
                <a:cs typeface="Times New Roman" panose="02020603050405020304" pitchFamily="18" charset="0"/>
              </a:rPr>
              <a:t>otential explanation for the higher contribution observed in the higher-dimensional components</a:t>
            </a:r>
            <a:endParaRPr lang="zh-CN" altLang="en-US" b="1" dirty="0"/>
          </a:p>
        </p:txBody>
      </p:sp>
      <p:pic>
        <p:nvPicPr>
          <p:cNvPr id="2" name="图片 1">
            <a:extLst>
              <a:ext uri="{FF2B5EF4-FFF2-40B4-BE49-F238E27FC236}">
                <a16:creationId xmlns:a16="http://schemas.microsoft.com/office/drawing/2014/main" id="{00BEF26E-D2E6-383C-69C0-02064A83EEE5}"/>
              </a:ext>
            </a:extLst>
          </p:cNvPr>
          <p:cNvPicPr>
            <a:picLocks noChangeAspect="1"/>
          </p:cNvPicPr>
          <p:nvPr/>
        </p:nvPicPr>
        <p:blipFill>
          <a:blip r:embed="rId3"/>
          <a:srcRect l="7405" t="1419" r="3587" b="28962"/>
          <a:stretch/>
        </p:blipFill>
        <p:spPr>
          <a:xfrm>
            <a:off x="205409" y="1608138"/>
            <a:ext cx="5509924" cy="4514664"/>
          </a:xfrm>
          <a:prstGeom prst="rect">
            <a:avLst/>
          </a:prstGeom>
        </p:spPr>
      </p:pic>
      <p:sp>
        <p:nvSpPr>
          <p:cNvPr id="3" name="文本框 2">
            <a:extLst>
              <a:ext uri="{FF2B5EF4-FFF2-40B4-BE49-F238E27FC236}">
                <a16:creationId xmlns:a16="http://schemas.microsoft.com/office/drawing/2014/main" id="{23F08F12-F8AB-627B-1D37-ACCF89685D6E}"/>
              </a:ext>
            </a:extLst>
          </p:cNvPr>
          <p:cNvSpPr txBox="1"/>
          <p:nvPr/>
        </p:nvSpPr>
        <p:spPr>
          <a:xfrm>
            <a:off x="5705393" y="2136097"/>
            <a:ext cx="3340739" cy="3200876"/>
          </a:xfrm>
          <a:prstGeom prst="rect">
            <a:avLst/>
          </a:prstGeom>
          <a:noFill/>
        </p:spPr>
        <p:txBody>
          <a:bodyPr wrap="square" rtlCol="0">
            <a:spAutoFit/>
          </a:bodyPr>
          <a:lstStyle/>
          <a:p>
            <a:pPr marL="457168" indent="-457168">
              <a:buFont typeface="Arial" panose="020B0604020202020204" pitchFamily="34" charset="0"/>
              <a:buChar char="•"/>
              <a:tabLst>
                <a:tab pos="71994" algn="l"/>
              </a:tabLst>
            </a:pPr>
            <a:r>
              <a:rPr lang="en-US" altLang="zh-CN" sz="1800" b="1" dirty="0">
                <a:latin typeface="Times New Roman" panose="02020603050405020304" pitchFamily="18" charset="0"/>
                <a:cs typeface="Times New Roman" panose="02020603050405020304" pitchFamily="18" charset="0"/>
              </a:rPr>
              <a:t>Colored</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lines:</a:t>
            </a:r>
            <a:r>
              <a:rPr lang="zh-CN" altLang="en-US" sz="1800" b="1" dirty="0">
                <a:latin typeface="Times New Roman" panose="02020603050405020304" pitchFamily="18" charset="0"/>
                <a:cs typeface="Times New Roman" panose="02020603050405020304" pitchFamily="18" charset="0"/>
              </a:rPr>
              <a:t> </a:t>
            </a:r>
            <a:r>
              <a:rPr lang="en" altLang="zh-CN" sz="1800" dirty="0">
                <a:latin typeface="Times New Roman" panose="02020603050405020304" pitchFamily="18" charset="0"/>
                <a:cs typeface="Times New Roman" panose="02020603050405020304" pitchFamily="18" charset="0"/>
              </a:rPr>
              <a:t>The value of trigonometric function in rotation position coding changes with the dimension and token distance </a:t>
            </a:r>
          </a:p>
          <a:p>
            <a:pPr marL="457168" indent="-457168">
              <a:buFont typeface="Arial" panose="020B0604020202020204" pitchFamily="34" charset="0"/>
              <a:buChar char="•"/>
              <a:tabLst>
                <a:tab pos="71994" algn="l"/>
              </a:tabLst>
            </a:pPr>
            <a:r>
              <a:rPr lang="en-US" altLang="zh-CN" sz="1800" b="1" dirty="0">
                <a:latin typeface="Times New Roman" panose="02020603050405020304" pitchFamily="18" charset="0"/>
                <a:cs typeface="Times New Roman" panose="02020603050405020304" pitchFamily="18" charset="0"/>
              </a:rPr>
              <a:t>Red</a:t>
            </a:r>
            <a:r>
              <a:rPr lang="zh-CN" altLang="en-US" sz="1800" b="1" dirty="0">
                <a:latin typeface="Times New Roman" panose="02020603050405020304" pitchFamily="18" charset="0"/>
                <a:cs typeface="Times New Roman" panose="02020603050405020304" pitchFamily="18" charset="0"/>
              </a:rPr>
              <a:t> </a:t>
            </a:r>
            <a:r>
              <a:rPr lang="en-US" altLang="zh-CN" sz="1800" b="1" dirty="0">
                <a:latin typeface="Times New Roman" panose="02020603050405020304" pitchFamily="18" charset="0"/>
                <a:cs typeface="Times New Roman" panose="02020603050405020304" pitchFamily="18" charset="0"/>
              </a:rPr>
              <a:t>dots:</a:t>
            </a:r>
            <a:r>
              <a:rPr lang="zh-CN" altLang="en-US" sz="1800" b="1" dirty="0">
                <a:latin typeface="Times New Roman" panose="02020603050405020304" pitchFamily="18" charset="0"/>
                <a:cs typeface="Times New Roman" panose="02020603050405020304" pitchFamily="18" charset="0"/>
              </a:rPr>
              <a:t> </a:t>
            </a:r>
            <a:r>
              <a:rPr lang="en" altLang="zh-CN" sz="1800" dirty="0">
                <a:latin typeface="Times New Roman" panose="02020603050405020304" pitchFamily="18" charset="0"/>
                <a:cs typeface="Times New Roman" panose="02020603050405020304" pitchFamily="18" charset="0"/>
              </a:rPr>
              <a:t>the trigonometric function value of different dimension corresponding to </a:t>
            </a:r>
            <a:r>
              <a:rPr lang="en-US" altLang="zh-CN" sz="1800" dirty="0">
                <a:latin typeface="Times New Roman" panose="02020603050405020304" pitchFamily="18" charset="0"/>
                <a:cs typeface="Times New Roman" panose="02020603050405020304" pitchFamily="18" charset="0"/>
              </a:rPr>
              <a:t>some</a:t>
            </a:r>
            <a:r>
              <a:rPr lang="en" altLang="zh-CN" sz="1800" dirty="0">
                <a:latin typeface="Times New Roman" panose="02020603050405020304" pitchFamily="18" charset="0"/>
                <a:cs typeface="Times New Roman" panose="02020603050405020304" pitchFamily="18" charset="0"/>
              </a:rPr>
              <a:t> specific token distance</a:t>
            </a:r>
          </a:p>
          <a:p>
            <a:pPr>
              <a:tabLst>
                <a:tab pos="71994" algn="l"/>
              </a:tabLst>
            </a:pPr>
            <a:endParaRPr lang="en-US" altLang="zh-CN" sz="4000" dirty="0">
              <a:latin typeface="Times New Roman" panose="02020603050405020304" pitchFamily="18" charset="0"/>
              <a:cs typeface="Times New Roman" panose="02020603050405020304" pitchFamily="18" charset="0"/>
            </a:endParaRPr>
          </a:p>
        </p:txBody>
      </p:sp>
      <p:sp>
        <p:nvSpPr>
          <p:cNvPr id="4" name="文本框 7">
            <a:extLst>
              <a:ext uri="{FF2B5EF4-FFF2-40B4-BE49-F238E27FC236}">
                <a16:creationId xmlns:a16="http://schemas.microsoft.com/office/drawing/2014/main" id="{5EBB2AAA-3BE3-1FD9-61FA-B83AB63256DC}"/>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5" name="文本框 4">
            <a:extLst>
              <a:ext uri="{FF2B5EF4-FFF2-40B4-BE49-F238E27FC236}">
                <a16:creationId xmlns:a16="http://schemas.microsoft.com/office/drawing/2014/main" id="{202DA4E9-398D-13A7-C7E4-5509710A9515}"/>
              </a:ext>
            </a:extLst>
          </p:cNvPr>
          <p:cNvSpPr txBox="1"/>
          <p:nvPr/>
        </p:nvSpPr>
        <p:spPr>
          <a:xfrm>
            <a:off x="5715333" y="4788197"/>
            <a:ext cx="3178903" cy="923330"/>
          </a:xfrm>
          <a:prstGeom prst="rect">
            <a:avLst/>
          </a:prstGeom>
          <a:noFill/>
        </p:spPr>
        <p:txBody>
          <a:bodyPr wrap="square" rtlCol="0">
            <a:spAutoFit/>
          </a:bodyPr>
          <a:lstStyle/>
          <a:p>
            <a:r>
              <a:rPr lang="en-US" altLang="zh-CN" dirty="0">
                <a:latin typeface="Times New Roman" panose="02020603050405020304" pitchFamily="18" charset="0"/>
                <a:cs typeface="Times New Roman" panose="02020603050405020304" pitchFamily="18" charset="0"/>
              </a:rPr>
              <a:t>Higher dimensions of </a:t>
            </a:r>
            <a:r>
              <a:rPr lang="en-US" altLang="zh-CN" dirty="0" err="1">
                <a:latin typeface="Times New Roman" panose="02020603050405020304" pitchFamily="18" charset="0"/>
                <a:cs typeface="Times New Roman" panose="02020603050405020304" pitchFamily="18" charset="0"/>
              </a:rPr>
              <a:t>RoPE</a:t>
            </a:r>
            <a:r>
              <a:rPr lang="en-US" altLang="zh-CN" dirty="0">
                <a:latin typeface="Times New Roman" panose="02020603050405020304" pitchFamily="18" charset="0"/>
                <a:cs typeface="Times New Roman" panose="02020603050405020304" pitchFamily="18" charset="0"/>
              </a:rPr>
              <a:t> can more effectively distinguish long-range dependencies.</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300303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FB05F-F260-5380-DAB5-9D8D76057D17}"/>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C7946F49-38BA-E3F7-5AD8-9D0A752D3C08}"/>
              </a:ext>
            </a:extLst>
          </p:cNvPr>
          <p:cNvSpPr>
            <a:spLocks noGrp="1"/>
          </p:cNvSpPr>
          <p:nvPr>
            <p:ph type="title"/>
          </p:nvPr>
        </p:nvSpPr>
        <p:spPr>
          <a:xfrm>
            <a:off x="627062" y="593725"/>
            <a:ext cx="6916737" cy="1014413"/>
          </a:xfrm>
        </p:spPr>
        <p:txBody>
          <a:bodyPr>
            <a:normAutofit/>
          </a:bodyPr>
          <a:lstStyle/>
          <a:p>
            <a:r>
              <a:rPr lang="en-US" altLang="zh-CN" sz="2800" b="1" dirty="0">
                <a:solidFill>
                  <a:srgbClr val="6D1786"/>
                </a:solidFill>
                <a:latin typeface="Times New Roman" panose="02020603050405020304" pitchFamily="18" charset="0"/>
                <a:cs typeface="Times New Roman" panose="02020603050405020304" pitchFamily="18" charset="0"/>
              </a:rPr>
              <a:t>Are higher dimensions responsible for long-range attention among tokens?</a:t>
            </a:r>
            <a:endParaRPr lang="zh-CN" altLang="en-US" b="1" dirty="0"/>
          </a:p>
        </p:txBody>
      </p:sp>
      <p:sp>
        <p:nvSpPr>
          <p:cNvPr id="4" name="文本框 7">
            <a:extLst>
              <a:ext uri="{FF2B5EF4-FFF2-40B4-BE49-F238E27FC236}">
                <a16:creationId xmlns:a16="http://schemas.microsoft.com/office/drawing/2014/main" id="{6CE9C487-1373-4080-6677-9AE036AF1504}"/>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9" name="标题 5">
            <a:extLst>
              <a:ext uri="{FF2B5EF4-FFF2-40B4-BE49-F238E27FC236}">
                <a16:creationId xmlns:a16="http://schemas.microsoft.com/office/drawing/2014/main" id="{001171A0-085A-F24F-A368-3612A4CAF311}"/>
              </a:ext>
            </a:extLst>
          </p:cNvPr>
          <p:cNvSpPr txBox="1">
            <a:spLocks/>
          </p:cNvSpPr>
          <p:nvPr/>
        </p:nvSpPr>
        <p:spPr>
          <a:xfrm>
            <a:off x="527671" y="1845546"/>
            <a:ext cx="4302746" cy="545962"/>
          </a:xfrm>
          <a:prstGeom prst="rect">
            <a:avLst/>
          </a:prstGeom>
        </p:spPr>
        <p:txBody>
          <a:bodyPr vert="horz" lIns="91440" tIns="45720" rIns="91440" bIns="45720" rtlCol="0" anchor="ctr">
            <a:normAutofit/>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Definition: Dominant Dimension</a:t>
            </a:r>
            <a:endParaRPr lang="zh-CN" altLang="en-US" sz="2000" b="1" dirty="0"/>
          </a:p>
        </p:txBody>
      </p:sp>
      <p:pic>
        <p:nvPicPr>
          <p:cNvPr id="10" name="图片 9">
            <a:extLst>
              <a:ext uri="{FF2B5EF4-FFF2-40B4-BE49-F238E27FC236}">
                <a16:creationId xmlns:a16="http://schemas.microsoft.com/office/drawing/2014/main" id="{1C4493B6-37CF-6E27-DC94-E315BB34B1BE}"/>
              </a:ext>
            </a:extLst>
          </p:cNvPr>
          <p:cNvPicPr>
            <a:picLocks noChangeAspect="1"/>
          </p:cNvPicPr>
          <p:nvPr/>
        </p:nvPicPr>
        <p:blipFill>
          <a:blip r:embed="rId3"/>
          <a:srcRect t="15717"/>
          <a:stretch/>
        </p:blipFill>
        <p:spPr>
          <a:xfrm>
            <a:off x="122476" y="2458574"/>
            <a:ext cx="7442654" cy="2564000"/>
          </a:xfrm>
          <a:prstGeom prst="rect">
            <a:avLst/>
          </a:prstGeom>
        </p:spPr>
      </p:pic>
      <p:sp>
        <p:nvSpPr>
          <p:cNvPr id="11" name="矩形 10">
            <a:extLst>
              <a:ext uri="{FF2B5EF4-FFF2-40B4-BE49-F238E27FC236}">
                <a16:creationId xmlns:a16="http://schemas.microsoft.com/office/drawing/2014/main" id="{581BAAE0-A9C1-3527-0E73-2B9F6C58F178}"/>
              </a:ext>
            </a:extLst>
          </p:cNvPr>
          <p:cNvSpPr/>
          <p:nvPr/>
        </p:nvSpPr>
        <p:spPr>
          <a:xfrm>
            <a:off x="4711148" y="4200939"/>
            <a:ext cx="2853982" cy="101379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F8D4BDAA-A34F-C9F1-EBC6-A7AB29D089F0}"/>
              </a:ext>
            </a:extLst>
          </p:cNvPr>
          <p:cNvSpPr/>
          <p:nvPr/>
        </p:nvSpPr>
        <p:spPr>
          <a:xfrm>
            <a:off x="5764696" y="3250095"/>
            <a:ext cx="437322" cy="357809"/>
          </a:xfrm>
          <a:prstGeom prst="rightArrow">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1AB26D02-AF80-B0C6-7647-379BA232B541}"/>
              </a:ext>
            </a:extLst>
          </p:cNvPr>
          <p:cNvSpPr txBox="1"/>
          <p:nvPr/>
        </p:nvSpPr>
        <p:spPr>
          <a:xfrm>
            <a:off x="5511913" y="2991110"/>
            <a:ext cx="942887" cy="369332"/>
          </a:xfrm>
          <a:prstGeom prst="rect">
            <a:avLst/>
          </a:prstGeom>
          <a:noFill/>
        </p:spPr>
        <p:txBody>
          <a:bodyPr wrap="none" rtlCol="0">
            <a:spAutoFit/>
          </a:bodyPr>
          <a:lstStyle/>
          <a:p>
            <a:r>
              <a:rPr lang="en-US" altLang="zh-CN" dirty="0" err="1"/>
              <a:t>Softmax</a:t>
            </a:r>
            <a:endParaRPr lang="zh-CN" altLang="en-US" dirty="0"/>
          </a:p>
        </p:txBody>
      </p:sp>
      <p:sp>
        <p:nvSpPr>
          <p:cNvPr id="14" name="箭头: 右 13">
            <a:extLst>
              <a:ext uri="{FF2B5EF4-FFF2-40B4-BE49-F238E27FC236}">
                <a16:creationId xmlns:a16="http://schemas.microsoft.com/office/drawing/2014/main" id="{6576A423-7546-6E5A-29F0-EEE34253BB25}"/>
              </a:ext>
            </a:extLst>
          </p:cNvPr>
          <p:cNvSpPr/>
          <p:nvPr/>
        </p:nvSpPr>
        <p:spPr>
          <a:xfrm>
            <a:off x="6629063" y="3286537"/>
            <a:ext cx="1045928" cy="357809"/>
          </a:xfrm>
          <a:prstGeom prst="rightArrow">
            <a:avLst/>
          </a:prstGeom>
          <a:solidFill>
            <a:schemeClr val="tx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25702BBB-CC82-89B9-13F3-E0A1B469E2DF}"/>
              </a:ext>
            </a:extLst>
          </p:cNvPr>
          <p:cNvSpPr txBox="1"/>
          <p:nvPr/>
        </p:nvSpPr>
        <p:spPr>
          <a:xfrm>
            <a:off x="6376280" y="2995287"/>
            <a:ext cx="1363515" cy="369332"/>
          </a:xfrm>
          <a:prstGeom prst="rect">
            <a:avLst/>
          </a:prstGeom>
          <a:noFill/>
        </p:spPr>
        <p:txBody>
          <a:bodyPr wrap="none" rtlCol="0">
            <a:spAutoFit/>
          </a:bodyPr>
          <a:lstStyle/>
          <a:p>
            <a:r>
              <a:rPr lang="en-US" altLang="zh-CN" dirty="0"/>
              <a:t>Dot product</a:t>
            </a:r>
            <a:endParaRPr lang="zh-CN" altLang="en-US" dirty="0"/>
          </a:p>
        </p:txBody>
      </p:sp>
      <p:sp>
        <p:nvSpPr>
          <p:cNvPr id="16" name="文本框 15">
            <a:extLst>
              <a:ext uri="{FF2B5EF4-FFF2-40B4-BE49-F238E27FC236}">
                <a16:creationId xmlns:a16="http://schemas.microsoft.com/office/drawing/2014/main" id="{B222074E-F4F2-91DB-260A-376C4F2BE717}"/>
              </a:ext>
            </a:extLst>
          </p:cNvPr>
          <p:cNvSpPr txBox="1"/>
          <p:nvPr/>
        </p:nvSpPr>
        <p:spPr>
          <a:xfrm>
            <a:off x="6409502" y="3556775"/>
            <a:ext cx="1265489" cy="646331"/>
          </a:xfrm>
          <a:prstGeom prst="rect">
            <a:avLst/>
          </a:prstGeom>
          <a:noFill/>
        </p:spPr>
        <p:txBody>
          <a:bodyPr wrap="square" rtlCol="0">
            <a:spAutoFit/>
          </a:bodyPr>
          <a:lstStyle/>
          <a:p>
            <a:r>
              <a:rPr lang="en-US" altLang="zh-CN" dirty="0"/>
              <a:t>Dimension vector</a:t>
            </a:r>
            <a:endParaRPr lang="zh-CN" altLang="en-US" dirty="0"/>
          </a:p>
        </p:txBody>
      </p:sp>
      <p:sp>
        <p:nvSpPr>
          <p:cNvPr id="18" name="矩形 17">
            <a:extLst>
              <a:ext uri="{FF2B5EF4-FFF2-40B4-BE49-F238E27FC236}">
                <a16:creationId xmlns:a16="http://schemas.microsoft.com/office/drawing/2014/main" id="{7B1B1C1F-9E24-4C59-40E8-62314CB4B759}"/>
              </a:ext>
            </a:extLst>
          </p:cNvPr>
          <p:cNvSpPr/>
          <p:nvPr/>
        </p:nvSpPr>
        <p:spPr>
          <a:xfrm>
            <a:off x="7959356" y="3176640"/>
            <a:ext cx="483139" cy="467706"/>
          </a:xfrm>
          <a:prstGeom prst="rect">
            <a:avLst/>
          </a:prstGeom>
          <a:solidFill>
            <a:schemeClr val="accent1">
              <a:lumMod val="40000"/>
              <a:lumOff val="60000"/>
            </a:schemeClr>
          </a:solidFill>
          <a:ln>
            <a:solidFill>
              <a:schemeClr val="tx1"/>
            </a:solidFill>
          </a:ln>
        </p:spPr>
        <p:style>
          <a:lnRef idx="3">
            <a:schemeClr val="lt1"/>
          </a:lnRef>
          <a:fillRef idx="1">
            <a:schemeClr val="accent6"/>
          </a:fillRef>
          <a:effectRef idx="1">
            <a:schemeClr val="accent6"/>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BAC5F7A0-D85B-7B83-437A-CA17D40F74C6}"/>
              </a:ext>
            </a:extLst>
          </p:cNvPr>
          <p:cNvSpPr txBox="1"/>
          <p:nvPr/>
        </p:nvSpPr>
        <p:spPr>
          <a:xfrm>
            <a:off x="7565130" y="2392394"/>
            <a:ext cx="1363515" cy="646331"/>
          </a:xfrm>
          <a:prstGeom prst="rect">
            <a:avLst/>
          </a:prstGeom>
          <a:noFill/>
        </p:spPr>
        <p:txBody>
          <a:bodyPr wrap="square">
            <a:spAutoFit/>
          </a:bodyPr>
          <a:lstStyle/>
          <a:p>
            <a:r>
              <a:rPr lang="en-US" altLang="zh-CN" sz="1800" b="1" dirty="0"/>
              <a:t>Dominant Dimension</a:t>
            </a:r>
            <a:endParaRPr lang="zh-CN" altLang="en-US" dirty="0"/>
          </a:p>
        </p:txBody>
      </p:sp>
      <p:pic>
        <p:nvPicPr>
          <p:cNvPr id="29" name="图片 28">
            <a:extLst>
              <a:ext uri="{FF2B5EF4-FFF2-40B4-BE49-F238E27FC236}">
                <a16:creationId xmlns:a16="http://schemas.microsoft.com/office/drawing/2014/main" id="{02DE2ECC-334F-CFC6-A293-343BA4CED1AD}"/>
              </a:ext>
            </a:extLst>
          </p:cNvPr>
          <p:cNvPicPr>
            <a:picLocks noChangeAspect="1"/>
          </p:cNvPicPr>
          <p:nvPr/>
        </p:nvPicPr>
        <p:blipFill>
          <a:blip r:embed="rId4"/>
          <a:stretch>
            <a:fillRect/>
          </a:stretch>
        </p:blipFill>
        <p:spPr>
          <a:xfrm>
            <a:off x="4181061" y="4649129"/>
            <a:ext cx="4962939" cy="396281"/>
          </a:xfrm>
          <a:prstGeom prst="rect">
            <a:avLst/>
          </a:prstGeom>
        </p:spPr>
      </p:pic>
      <p:pic>
        <p:nvPicPr>
          <p:cNvPr id="31" name="图片 30">
            <a:extLst>
              <a:ext uri="{FF2B5EF4-FFF2-40B4-BE49-F238E27FC236}">
                <a16:creationId xmlns:a16="http://schemas.microsoft.com/office/drawing/2014/main" id="{6658010E-D97D-0B61-5B9F-F13E7A8D83E3}"/>
              </a:ext>
            </a:extLst>
          </p:cNvPr>
          <p:cNvPicPr>
            <a:picLocks noChangeAspect="1"/>
          </p:cNvPicPr>
          <p:nvPr/>
        </p:nvPicPr>
        <p:blipFill>
          <a:blip r:embed="rId5"/>
          <a:stretch>
            <a:fillRect/>
          </a:stretch>
        </p:blipFill>
        <p:spPr>
          <a:xfrm>
            <a:off x="6025681" y="5211121"/>
            <a:ext cx="3010683" cy="455861"/>
          </a:xfrm>
          <a:prstGeom prst="rect">
            <a:avLst/>
          </a:prstGeom>
        </p:spPr>
      </p:pic>
      <p:pic>
        <p:nvPicPr>
          <p:cNvPr id="33" name="图片 32">
            <a:extLst>
              <a:ext uri="{FF2B5EF4-FFF2-40B4-BE49-F238E27FC236}">
                <a16:creationId xmlns:a16="http://schemas.microsoft.com/office/drawing/2014/main" id="{10276763-31B2-5580-A8C8-F690B8BE40B5}"/>
              </a:ext>
            </a:extLst>
          </p:cNvPr>
          <p:cNvPicPr>
            <a:picLocks noChangeAspect="1"/>
          </p:cNvPicPr>
          <p:nvPr/>
        </p:nvPicPr>
        <p:blipFill>
          <a:blip r:embed="rId6"/>
          <a:stretch>
            <a:fillRect/>
          </a:stretch>
        </p:blipFill>
        <p:spPr>
          <a:xfrm>
            <a:off x="4240696" y="5133031"/>
            <a:ext cx="1742660" cy="614080"/>
          </a:xfrm>
          <a:prstGeom prst="rect">
            <a:avLst/>
          </a:prstGeom>
        </p:spPr>
      </p:pic>
    </p:spTree>
    <p:extLst>
      <p:ext uri="{BB962C8B-B14F-4D97-AF65-F5344CB8AC3E}">
        <p14:creationId xmlns:p14="http://schemas.microsoft.com/office/powerpoint/2010/main" val="4041886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F6F6B-1F95-4F6C-EEEB-52164F1A6450}"/>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E114E4C7-F09A-6B0B-A09D-FEB0C40228A6}"/>
              </a:ext>
            </a:extLst>
          </p:cNvPr>
          <p:cNvSpPr>
            <a:spLocks noGrp="1"/>
          </p:cNvSpPr>
          <p:nvPr>
            <p:ph type="title"/>
          </p:nvPr>
        </p:nvSpPr>
        <p:spPr>
          <a:xfrm>
            <a:off x="627062" y="593725"/>
            <a:ext cx="6916737" cy="1014413"/>
          </a:xfrm>
        </p:spPr>
        <p:txBody>
          <a:bodyPr>
            <a:normAutofit/>
          </a:bodyPr>
          <a:lstStyle/>
          <a:p>
            <a:r>
              <a:rPr lang="en-US" altLang="zh-CN" sz="2800" b="1" dirty="0">
                <a:solidFill>
                  <a:srgbClr val="6D1786"/>
                </a:solidFill>
                <a:latin typeface="Times New Roman" panose="02020603050405020304" pitchFamily="18" charset="0"/>
                <a:cs typeface="Times New Roman" panose="02020603050405020304" pitchFamily="18" charset="0"/>
              </a:rPr>
              <a:t>Are higher dimensions responsible for long-range attention among tokens?</a:t>
            </a:r>
            <a:endParaRPr lang="zh-CN" altLang="en-US" b="1" dirty="0"/>
          </a:p>
        </p:txBody>
      </p:sp>
      <p:sp>
        <p:nvSpPr>
          <p:cNvPr id="4" name="文本框 7">
            <a:extLst>
              <a:ext uri="{FF2B5EF4-FFF2-40B4-BE49-F238E27FC236}">
                <a16:creationId xmlns:a16="http://schemas.microsoft.com/office/drawing/2014/main" id="{39BCF25A-A7AD-B502-9407-EE20F910E5C2}"/>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pic>
        <p:nvPicPr>
          <p:cNvPr id="2" name="图片 1">
            <a:extLst>
              <a:ext uri="{FF2B5EF4-FFF2-40B4-BE49-F238E27FC236}">
                <a16:creationId xmlns:a16="http://schemas.microsoft.com/office/drawing/2014/main" id="{DD473792-C166-C731-B5F3-EF74D972AC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310" y="2032968"/>
            <a:ext cx="9107379" cy="2897539"/>
          </a:xfrm>
          <a:prstGeom prst="rect">
            <a:avLst/>
          </a:prstGeom>
        </p:spPr>
      </p:pic>
      <p:sp>
        <p:nvSpPr>
          <p:cNvPr id="3" name="标题 5">
            <a:extLst>
              <a:ext uri="{FF2B5EF4-FFF2-40B4-BE49-F238E27FC236}">
                <a16:creationId xmlns:a16="http://schemas.microsoft.com/office/drawing/2014/main" id="{A6845718-F2F8-81F7-8A9A-CBA3DE5AAEAC}"/>
              </a:ext>
            </a:extLst>
          </p:cNvPr>
          <p:cNvSpPr txBox="1">
            <a:spLocks/>
          </p:cNvSpPr>
          <p:nvPr/>
        </p:nvSpPr>
        <p:spPr>
          <a:xfrm>
            <a:off x="1640829" y="5082356"/>
            <a:ext cx="5862340" cy="545962"/>
          </a:xfrm>
          <a:prstGeom prst="rect">
            <a:avLst/>
          </a:prstGeom>
        </p:spPr>
        <p:txBody>
          <a:bodyPr vert="horz" lIns="91440" tIns="45720" rIns="91440" bIns="45720" rtlCol="0" anchor="ctr">
            <a:noAutofit/>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altLang="zh-CN" sz="2400" dirty="0">
                <a:solidFill>
                  <a:schemeClr val="tx1"/>
                </a:solidFill>
                <a:latin typeface="Times New Roman" panose="02020603050405020304" pitchFamily="18" charset="0"/>
                <a:ea typeface="+mn-ea"/>
                <a:cs typeface="Times New Roman" panose="02020603050405020304" pitchFamily="18" charset="0"/>
              </a:rPr>
              <a:t>Correlation plot between token relative distances and the dominant dimension</a:t>
            </a:r>
            <a:endParaRPr lang="zh-CN" altLang="en-US" sz="2400" dirty="0">
              <a:solidFill>
                <a:schemeClr val="tx1"/>
              </a:solidFill>
              <a:latin typeface="Times New Roman" panose="02020603050405020304" pitchFamily="18" charset="0"/>
              <a:ea typeface="+mn-ea"/>
              <a:cs typeface="Times New Roman" panose="02020603050405020304" pitchFamily="18" charset="0"/>
            </a:endParaRPr>
          </a:p>
        </p:txBody>
      </p:sp>
      <p:sp>
        <p:nvSpPr>
          <p:cNvPr id="7" name="标题 5">
            <a:extLst>
              <a:ext uri="{FF2B5EF4-FFF2-40B4-BE49-F238E27FC236}">
                <a16:creationId xmlns:a16="http://schemas.microsoft.com/office/drawing/2014/main" id="{46E8CA8D-45DB-828C-80C4-01060B9C7D60}"/>
              </a:ext>
            </a:extLst>
          </p:cNvPr>
          <p:cNvSpPr txBox="1">
            <a:spLocks/>
          </p:cNvSpPr>
          <p:nvPr/>
        </p:nvSpPr>
        <p:spPr>
          <a:xfrm>
            <a:off x="388523" y="1654262"/>
            <a:ext cx="5382800" cy="545962"/>
          </a:xfrm>
          <a:prstGeom prst="rect">
            <a:avLst/>
          </a:prstGeom>
        </p:spPr>
        <p:txBody>
          <a:bodyPr vert="horz" lIns="91440" tIns="45720" rIns="91440" bIns="45720" rtlCol="0" anchor="ctr">
            <a:normAutofit/>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Observation</a:t>
            </a:r>
            <a:endParaRPr lang="zh-CN" altLang="en-US" sz="2000" b="1" dirty="0"/>
          </a:p>
        </p:txBody>
      </p:sp>
    </p:spTree>
    <p:extLst>
      <p:ext uri="{BB962C8B-B14F-4D97-AF65-F5344CB8AC3E}">
        <p14:creationId xmlns:p14="http://schemas.microsoft.com/office/powerpoint/2010/main" val="16973385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E05DFE-8FDB-8B72-B7A7-31EA397E39D9}"/>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3761F79D-6BBA-378B-CDFC-1232633A77E2}"/>
              </a:ext>
            </a:extLst>
          </p:cNvPr>
          <p:cNvSpPr>
            <a:spLocks noGrp="1"/>
          </p:cNvSpPr>
          <p:nvPr>
            <p:ph type="title"/>
          </p:nvPr>
        </p:nvSpPr>
        <p:spPr>
          <a:xfrm>
            <a:off x="627062" y="593725"/>
            <a:ext cx="6916737" cy="1014413"/>
          </a:xfrm>
        </p:spPr>
        <p:txBody>
          <a:bodyPr>
            <a:normAutofit/>
          </a:bodyPr>
          <a:lstStyle/>
          <a:p>
            <a:r>
              <a:rPr lang="en-US" altLang="zh-CN" sz="2800" b="1">
                <a:solidFill>
                  <a:srgbClr val="6D1786"/>
                </a:solidFill>
                <a:latin typeface="Times New Roman" panose="02020603050405020304" pitchFamily="18" charset="0"/>
                <a:cs typeface="Times New Roman" panose="02020603050405020304" pitchFamily="18" charset="0"/>
              </a:rPr>
              <a:t>Are higher dimensions responsible for long-range attention among tokens?</a:t>
            </a:r>
            <a:endParaRPr lang="zh-CN" altLang="en-US" b="1" dirty="0"/>
          </a:p>
        </p:txBody>
      </p:sp>
      <p:sp>
        <p:nvSpPr>
          <p:cNvPr id="4" name="文本框 7">
            <a:extLst>
              <a:ext uri="{FF2B5EF4-FFF2-40B4-BE49-F238E27FC236}">
                <a16:creationId xmlns:a16="http://schemas.microsoft.com/office/drawing/2014/main" id="{2F1B4643-9793-6266-781C-95D6E0E4E7F6}"/>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3" name="标题 5">
            <a:extLst>
              <a:ext uri="{FF2B5EF4-FFF2-40B4-BE49-F238E27FC236}">
                <a16:creationId xmlns:a16="http://schemas.microsoft.com/office/drawing/2014/main" id="{D5A9F79B-8066-233F-95EC-67F503846157}"/>
              </a:ext>
            </a:extLst>
          </p:cNvPr>
          <p:cNvSpPr txBox="1">
            <a:spLocks/>
          </p:cNvSpPr>
          <p:nvPr/>
        </p:nvSpPr>
        <p:spPr>
          <a:xfrm>
            <a:off x="388523" y="1654262"/>
            <a:ext cx="5382800" cy="545962"/>
          </a:xfrm>
          <a:prstGeom prst="rect">
            <a:avLst/>
          </a:prstGeom>
        </p:spPr>
        <p:txBody>
          <a:bodyPr vert="horz" lIns="91440" tIns="45720" rIns="91440" bIns="45720" rtlCol="0" anchor="ctr">
            <a:normAutofit/>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OOD Explanation</a:t>
            </a:r>
            <a:endParaRPr lang="zh-CN" altLang="en-US" sz="2000" b="1" dirty="0"/>
          </a:p>
        </p:txBody>
      </p:sp>
      <p:pic>
        <p:nvPicPr>
          <p:cNvPr id="7" name="图片 6">
            <a:extLst>
              <a:ext uri="{FF2B5EF4-FFF2-40B4-BE49-F238E27FC236}">
                <a16:creationId xmlns:a16="http://schemas.microsoft.com/office/drawing/2014/main" id="{16FCFF32-C47D-F37C-8F4A-79471278F2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7849" y="2280573"/>
            <a:ext cx="7987711" cy="2470346"/>
          </a:xfrm>
          <a:prstGeom prst="rect">
            <a:avLst/>
          </a:prstGeom>
        </p:spPr>
      </p:pic>
      <p:pic>
        <p:nvPicPr>
          <p:cNvPr id="10" name="图片 9">
            <a:extLst>
              <a:ext uri="{FF2B5EF4-FFF2-40B4-BE49-F238E27FC236}">
                <a16:creationId xmlns:a16="http://schemas.microsoft.com/office/drawing/2014/main" id="{70255E35-661B-E691-B354-082B4D93A48F}"/>
              </a:ext>
            </a:extLst>
          </p:cNvPr>
          <p:cNvPicPr>
            <a:picLocks noChangeAspect="1"/>
          </p:cNvPicPr>
          <p:nvPr/>
        </p:nvPicPr>
        <p:blipFill>
          <a:blip r:embed="rId4"/>
          <a:stretch>
            <a:fillRect/>
          </a:stretch>
        </p:blipFill>
        <p:spPr>
          <a:xfrm>
            <a:off x="-296" y="4750919"/>
            <a:ext cx="9144000" cy="1017035"/>
          </a:xfrm>
          <a:prstGeom prst="rect">
            <a:avLst/>
          </a:prstGeom>
        </p:spPr>
      </p:pic>
    </p:spTree>
    <p:extLst>
      <p:ext uri="{BB962C8B-B14F-4D97-AF65-F5344CB8AC3E}">
        <p14:creationId xmlns:p14="http://schemas.microsoft.com/office/powerpoint/2010/main" val="1738478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66BF4-DF58-2833-BA5A-BD865FEFA9F1}"/>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BF3BE05C-9914-2844-79B4-199E3115D3E3}"/>
              </a:ext>
            </a:extLst>
          </p:cNvPr>
          <p:cNvSpPr>
            <a:spLocks noGrp="1"/>
          </p:cNvSpPr>
          <p:nvPr>
            <p:ph type="title"/>
          </p:nvPr>
        </p:nvSpPr>
        <p:spPr>
          <a:xfrm>
            <a:off x="627062" y="593725"/>
            <a:ext cx="6916737" cy="1014413"/>
          </a:xfrm>
        </p:spPr>
        <p:txBody>
          <a:bodyPr>
            <a:normAutofit/>
          </a:bodyPr>
          <a:lstStyle/>
          <a:p>
            <a:r>
              <a:rPr lang="en-US" altLang="zh-CN" sz="2800" b="1" dirty="0">
                <a:solidFill>
                  <a:srgbClr val="6D1786"/>
                </a:solidFill>
                <a:latin typeface="Times New Roman" panose="02020603050405020304" pitchFamily="18" charset="0"/>
                <a:cs typeface="Times New Roman" panose="02020603050405020304" pitchFamily="18" charset="0"/>
              </a:rPr>
              <a:t>Finding the Positional Heads</a:t>
            </a:r>
            <a:endParaRPr lang="zh-CN" altLang="en-US" b="1" dirty="0"/>
          </a:p>
        </p:txBody>
      </p:sp>
      <p:sp>
        <p:nvSpPr>
          <p:cNvPr id="4" name="文本框 7">
            <a:extLst>
              <a:ext uri="{FF2B5EF4-FFF2-40B4-BE49-F238E27FC236}">
                <a16:creationId xmlns:a16="http://schemas.microsoft.com/office/drawing/2014/main" id="{BF3E4BF2-FB6A-A08E-9733-7476FF0BB3C5}"/>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3" name="标题 5">
            <a:extLst>
              <a:ext uri="{FF2B5EF4-FFF2-40B4-BE49-F238E27FC236}">
                <a16:creationId xmlns:a16="http://schemas.microsoft.com/office/drawing/2014/main" id="{D9DFE257-0358-08FF-C16C-4489EED421D8}"/>
              </a:ext>
            </a:extLst>
          </p:cNvPr>
          <p:cNvSpPr txBox="1">
            <a:spLocks/>
          </p:cNvSpPr>
          <p:nvPr/>
        </p:nvSpPr>
        <p:spPr>
          <a:xfrm>
            <a:off x="388523" y="1485424"/>
            <a:ext cx="5382800" cy="545962"/>
          </a:xfrm>
          <a:prstGeom prst="rect">
            <a:avLst/>
          </a:prstGeom>
        </p:spPr>
        <p:txBody>
          <a:bodyPr vert="horz" lIns="91440" tIns="45720" rIns="91440" bIns="45720" rtlCol="0" anchor="ctr">
            <a:normAutofit/>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Positional Heads Detection</a:t>
            </a:r>
            <a:endParaRPr lang="zh-CN" altLang="en-US" sz="2000" b="1" dirty="0"/>
          </a:p>
        </p:txBody>
      </p:sp>
      <p:sp>
        <p:nvSpPr>
          <p:cNvPr id="5" name="文本框 4">
            <a:extLst>
              <a:ext uri="{FF2B5EF4-FFF2-40B4-BE49-F238E27FC236}">
                <a16:creationId xmlns:a16="http://schemas.microsoft.com/office/drawing/2014/main" id="{D3652034-450D-A9C2-1193-7D80D5AEA63C}"/>
              </a:ext>
            </a:extLst>
          </p:cNvPr>
          <p:cNvSpPr txBox="1"/>
          <p:nvPr/>
        </p:nvSpPr>
        <p:spPr>
          <a:xfrm>
            <a:off x="6068425" y="2132986"/>
            <a:ext cx="2950747" cy="1323439"/>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Spearman correlation coefficients of each head in the YaRN-Llama-2-7b-64K model and CLEX-7B-chat-16K across different prompts.</a:t>
            </a:r>
            <a:endParaRPr lang="zh-CN" altLang="en-US" sz="1600" dirty="0">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9022B32C-7A75-C295-AC5E-7DB7ADFEBCDF}"/>
              </a:ext>
            </a:extLst>
          </p:cNvPr>
          <p:cNvSpPr txBox="1"/>
          <p:nvPr/>
        </p:nvSpPr>
        <p:spPr>
          <a:xfrm>
            <a:off x="6000750" y="4131026"/>
            <a:ext cx="3143250" cy="1354217"/>
          </a:xfrm>
          <a:prstGeom prst="rect">
            <a:avLst/>
          </a:prstGeom>
          <a:noFill/>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There is a notable correlation between the dominant dimension and the relative distance in most heads.</a:t>
            </a:r>
            <a:endParaRPr lang="zh-CN" altLang="en-US" sz="1600" dirty="0">
              <a:latin typeface="Times New Roman" panose="02020603050405020304" pitchFamily="18" charset="0"/>
              <a:cs typeface="Times New Roman" panose="02020603050405020304" pitchFamily="18" charset="0"/>
            </a:endParaRPr>
          </a:p>
          <a:p>
            <a:endParaRPr lang="zh-CN" altLang="en-US" dirty="0"/>
          </a:p>
        </p:txBody>
      </p:sp>
      <p:pic>
        <p:nvPicPr>
          <p:cNvPr id="9" name="图片 8">
            <a:extLst>
              <a:ext uri="{FF2B5EF4-FFF2-40B4-BE49-F238E27FC236}">
                <a16:creationId xmlns:a16="http://schemas.microsoft.com/office/drawing/2014/main" id="{840EB7DE-7D85-F871-762B-DCA17920C50D}"/>
              </a:ext>
            </a:extLst>
          </p:cNvPr>
          <p:cNvPicPr>
            <a:picLocks noChangeAspect="1"/>
          </p:cNvPicPr>
          <p:nvPr/>
        </p:nvPicPr>
        <p:blipFill>
          <a:blip r:embed="rId3"/>
          <a:stretch>
            <a:fillRect/>
          </a:stretch>
        </p:blipFill>
        <p:spPr>
          <a:xfrm>
            <a:off x="124828" y="2216840"/>
            <a:ext cx="5841133" cy="3438732"/>
          </a:xfrm>
          <a:prstGeom prst="rect">
            <a:avLst/>
          </a:prstGeom>
        </p:spPr>
      </p:pic>
    </p:spTree>
    <p:extLst>
      <p:ext uri="{BB962C8B-B14F-4D97-AF65-F5344CB8AC3E}">
        <p14:creationId xmlns:p14="http://schemas.microsoft.com/office/powerpoint/2010/main" val="1005139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4ACAB8-B031-5CC0-58D0-08C2AC562411}"/>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E170DBEE-1ECC-54F9-223F-B6570D7D8FCE}"/>
              </a:ext>
            </a:extLst>
          </p:cNvPr>
          <p:cNvSpPr>
            <a:spLocks noGrp="1"/>
          </p:cNvSpPr>
          <p:nvPr>
            <p:ph type="title"/>
          </p:nvPr>
        </p:nvSpPr>
        <p:spPr>
          <a:xfrm>
            <a:off x="627062" y="593725"/>
            <a:ext cx="6916737" cy="1014413"/>
          </a:xfrm>
        </p:spPr>
        <p:txBody>
          <a:bodyPr>
            <a:normAutofit/>
          </a:bodyPr>
          <a:lstStyle/>
          <a:p>
            <a:r>
              <a:rPr lang="en-US" altLang="zh-CN" b="1" dirty="0">
                <a:solidFill>
                  <a:srgbClr val="6D1786"/>
                </a:solidFill>
                <a:latin typeface="Times New Roman" panose="02020603050405020304" pitchFamily="18" charset="0"/>
                <a:cs typeface="Times New Roman" panose="02020603050405020304" pitchFamily="18" charset="0"/>
              </a:rPr>
              <a:t>Ablating</a:t>
            </a:r>
            <a:r>
              <a:rPr lang="en-US" altLang="zh-CN" sz="2800" b="1" dirty="0">
                <a:solidFill>
                  <a:srgbClr val="6D1786"/>
                </a:solidFill>
                <a:latin typeface="Times New Roman" panose="02020603050405020304" pitchFamily="18" charset="0"/>
                <a:cs typeface="Times New Roman" panose="02020603050405020304" pitchFamily="18" charset="0"/>
              </a:rPr>
              <a:t> Positional Heads</a:t>
            </a:r>
            <a:endParaRPr lang="zh-CN" altLang="en-US" b="1" dirty="0"/>
          </a:p>
        </p:txBody>
      </p:sp>
      <p:sp>
        <p:nvSpPr>
          <p:cNvPr id="4" name="文本框 7">
            <a:extLst>
              <a:ext uri="{FF2B5EF4-FFF2-40B4-BE49-F238E27FC236}">
                <a16:creationId xmlns:a16="http://schemas.microsoft.com/office/drawing/2014/main" id="{9416D18C-419E-5E7C-63D5-02819777C111}"/>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8" name="标题 5">
            <a:extLst>
              <a:ext uri="{FF2B5EF4-FFF2-40B4-BE49-F238E27FC236}">
                <a16:creationId xmlns:a16="http://schemas.microsoft.com/office/drawing/2014/main" id="{A99827AC-ED74-25BE-B2FD-F12D085E3250}"/>
              </a:ext>
            </a:extLst>
          </p:cNvPr>
          <p:cNvSpPr txBox="1">
            <a:spLocks/>
          </p:cNvSpPr>
          <p:nvPr/>
        </p:nvSpPr>
        <p:spPr>
          <a:xfrm>
            <a:off x="388523" y="1625324"/>
            <a:ext cx="4920077" cy="545962"/>
          </a:xfrm>
          <a:prstGeom prst="rect">
            <a:avLst/>
          </a:prstGeom>
        </p:spPr>
        <p:txBody>
          <a:bodyPr vert="horz" lIns="91440" tIns="45720" rIns="91440" bIns="45720" rtlCol="0" anchor="ctr">
            <a:normAutofit fontScale="85000" lnSpcReduction="20000"/>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Influence of Positional Heads on long distance modeling - Question Answering task</a:t>
            </a:r>
            <a:endParaRPr lang="zh-CN" altLang="en-US" sz="2000" b="1" dirty="0"/>
          </a:p>
        </p:txBody>
      </p:sp>
      <p:pic>
        <p:nvPicPr>
          <p:cNvPr id="10" name="图片 9">
            <a:extLst>
              <a:ext uri="{FF2B5EF4-FFF2-40B4-BE49-F238E27FC236}">
                <a16:creationId xmlns:a16="http://schemas.microsoft.com/office/drawing/2014/main" id="{A32FDF28-B186-A0D4-8BA1-EE6F4CE65779}"/>
              </a:ext>
            </a:extLst>
          </p:cNvPr>
          <p:cNvPicPr>
            <a:picLocks noChangeAspect="1"/>
          </p:cNvPicPr>
          <p:nvPr/>
        </p:nvPicPr>
        <p:blipFill>
          <a:blip r:embed="rId3"/>
          <a:srcRect t="7001"/>
          <a:stretch/>
        </p:blipFill>
        <p:spPr>
          <a:xfrm>
            <a:off x="761148" y="2627697"/>
            <a:ext cx="7675140" cy="2870058"/>
          </a:xfrm>
          <a:prstGeom prst="rect">
            <a:avLst/>
          </a:prstGeom>
        </p:spPr>
      </p:pic>
      <p:sp>
        <p:nvSpPr>
          <p:cNvPr id="12" name="文本框 11">
            <a:extLst>
              <a:ext uri="{FF2B5EF4-FFF2-40B4-BE49-F238E27FC236}">
                <a16:creationId xmlns:a16="http://schemas.microsoft.com/office/drawing/2014/main" id="{13388705-B33F-F5ED-D166-88F4A236D173}"/>
              </a:ext>
            </a:extLst>
          </p:cNvPr>
          <p:cNvSpPr txBox="1"/>
          <p:nvPr/>
        </p:nvSpPr>
        <p:spPr>
          <a:xfrm>
            <a:off x="1218258" y="5328755"/>
            <a:ext cx="7324610"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Masking out top scored heads </a:t>
            </a:r>
            <a:r>
              <a:rPr lang="en-US" altLang="zh-CN" sz="2000" dirty="0" err="1">
                <a:latin typeface="Times New Roman" panose="02020603050405020304" pitchFamily="18" charset="0"/>
                <a:cs typeface="Times New Roman" panose="02020603050405020304" pitchFamily="18" charset="0"/>
              </a:rPr>
              <a:t>v.s</a:t>
            </a:r>
            <a:r>
              <a:rPr lang="en-US" altLang="zh-CN" sz="2000" dirty="0">
                <a:latin typeface="Times New Roman" panose="02020603050405020304" pitchFamily="18" charset="0"/>
                <a:cs typeface="Times New Roman" panose="02020603050405020304" pitchFamily="18" charset="0"/>
              </a:rPr>
              <a:t>. random heads. For the QA tasks in </a:t>
            </a:r>
            <a:r>
              <a:rPr lang="en-US" altLang="zh-CN" sz="2000" dirty="0" err="1">
                <a:latin typeface="Times New Roman" panose="02020603050405020304" pitchFamily="18" charset="0"/>
                <a:cs typeface="Times New Roman" panose="02020603050405020304" pitchFamily="18" charset="0"/>
              </a:rPr>
              <a:t>LongBench</a:t>
            </a:r>
            <a:r>
              <a:rPr lang="en-US" altLang="zh-CN" sz="2000" dirty="0">
                <a:latin typeface="Times New Roman" panose="02020603050405020304" pitchFamily="18" charset="0"/>
                <a:cs typeface="Times New Roman" panose="02020603050405020304" pitchFamily="18" charset="0"/>
              </a:rPr>
              <a:t>, the removal of heads with top scores clearly reduces performance.</a:t>
            </a:r>
            <a:endParaRPr lang="zh-CN" altLang="en-US" sz="2000" dirty="0">
              <a:latin typeface="Times New Roman" panose="02020603050405020304" pitchFamily="18" charset="0"/>
              <a:cs typeface="Times New Roman" panose="02020603050405020304" pitchFamily="18" charset="0"/>
            </a:endParaRPr>
          </a:p>
        </p:txBody>
      </p:sp>
      <p:pic>
        <p:nvPicPr>
          <p:cNvPr id="2" name="图片 1">
            <a:extLst>
              <a:ext uri="{FF2B5EF4-FFF2-40B4-BE49-F238E27FC236}">
                <a16:creationId xmlns:a16="http://schemas.microsoft.com/office/drawing/2014/main" id="{B1BC747D-F2E4-7B13-7F1F-561B6E515225}"/>
              </a:ext>
            </a:extLst>
          </p:cNvPr>
          <p:cNvPicPr>
            <a:picLocks noChangeAspect="1"/>
          </p:cNvPicPr>
          <p:nvPr/>
        </p:nvPicPr>
        <p:blipFill>
          <a:blip r:embed="rId4"/>
          <a:stretch>
            <a:fillRect/>
          </a:stretch>
        </p:blipFill>
        <p:spPr>
          <a:xfrm>
            <a:off x="1126606" y="2349016"/>
            <a:ext cx="7040476" cy="348155"/>
          </a:xfrm>
          <a:prstGeom prst="rect">
            <a:avLst/>
          </a:prstGeom>
        </p:spPr>
      </p:pic>
    </p:spTree>
    <p:extLst>
      <p:ext uri="{BB962C8B-B14F-4D97-AF65-F5344CB8AC3E}">
        <p14:creationId xmlns:p14="http://schemas.microsoft.com/office/powerpoint/2010/main" val="1307569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8D1C19-D7F5-26E9-BE7F-539129AC8F8D}"/>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9BF0B9D-764B-31CC-460A-8DBBBBC12BEB}"/>
              </a:ext>
            </a:extLst>
          </p:cNvPr>
          <p:cNvPicPr>
            <a:picLocks noChangeAspect="1"/>
          </p:cNvPicPr>
          <p:nvPr/>
        </p:nvPicPr>
        <p:blipFill>
          <a:blip r:embed="rId3"/>
          <a:srcRect t="8988"/>
          <a:stretch/>
        </p:blipFill>
        <p:spPr>
          <a:xfrm>
            <a:off x="2170449" y="2685449"/>
            <a:ext cx="4687552" cy="2672253"/>
          </a:xfrm>
          <a:prstGeom prst="rect">
            <a:avLst/>
          </a:prstGeom>
        </p:spPr>
      </p:pic>
      <p:sp>
        <p:nvSpPr>
          <p:cNvPr id="4" name="文本框 7">
            <a:extLst>
              <a:ext uri="{FF2B5EF4-FFF2-40B4-BE49-F238E27FC236}">
                <a16:creationId xmlns:a16="http://schemas.microsoft.com/office/drawing/2014/main" id="{CFDE4513-59AD-478D-1C63-AA1B0E008AFF}"/>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8" name="标题 5">
            <a:extLst>
              <a:ext uri="{FF2B5EF4-FFF2-40B4-BE49-F238E27FC236}">
                <a16:creationId xmlns:a16="http://schemas.microsoft.com/office/drawing/2014/main" id="{2EDAF0DA-2932-FE65-4549-FC713CAE9164}"/>
              </a:ext>
            </a:extLst>
          </p:cNvPr>
          <p:cNvSpPr txBox="1">
            <a:spLocks/>
          </p:cNvSpPr>
          <p:nvPr/>
        </p:nvSpPr>
        <p:spPr>
          <a:xfrm>
            <a:off x="388523" y="1625324"/>
            <a:ext cx="4920077" cy="545962"/>
          </a:xfrm>
          <a:prstGeom prst="rect">
            <a:avLst/>
          </a:prstGeom>
        </p:spPr>
        <p:txBody>
          <a:bodyPr vert="horz" lIns="91440" tIns="45720" rIns="91440" bIns="45720" rtlCol="0" anchor="ctr">
            <a:normAutofit fontScale="85000" lnSpcReduction="20000"/>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Influence of Positional Heads on long distance modeling - Code Completion</a:t>
            </a:r>
            <a:endParaRPr lang="zh-CN" altLang="en-US" sz="2000" b="1" dirty="0"/>
          </a:p>
        </p:txBody>
      </p:sp>
      <p:sp>
        <p:nvSpPr>
          <p:cNvPr id="12" name="文本框 11">
            <a:extLst>
              <a:ext uri="{FF2B5EF4-FFF2-40B4-BE49-F238E27FC236}">
                <a16:creationId xmlns:a16="http://schemas.microsoft.com/office/drawing/2014/main" id="{E8EDCABF-6744-B0F0-898B-EC24F0565592}"/>
              </a:ext>
            </a:extLst>
          </p:cNvPr>
          <p:cNvSpPr txBox="1"/>
          <p:nvPr/>
        </p:nvSpPr>
        <p:spPr>
          <a:xfrm>
            <a:off x="1218258" y="5151041"/>
            <a:ext cx="7324610"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Masking out top scored heads </a:t>
            </a:r>
            <a:r>
              <a:rPr lang="en-US" altLang="zh-CN" sz="2000" dirty="0" err="1">
                <a:latin typeface="Times New Roman" panose="02020603050405020304" pitchFamily="18" charset="0"/>
                <a:cs typeface="Times New Roman" panose="02020603050405020304" pitchFamily="18" charset="0"/>
              </a:rPr>
              <a:t>v.s</a:t>
            </a:r>
            <a:r>
              <a:rPr lang="en-US" altLang="zh-CN" sz="2000" dirty="0">
                <a:latin typeface="Times New Roman" panose="02020603050405020304" pitchFamily="18" charset="0"/>
                <a:cs typeface="Times New Roman" panose="02020603050405020304" pitchFamily="18" charset="0"/>
              </a:rPr>
              <a:t>. random heads. For the Code tasks in </a:t>
            </a:r>
            <a:r>
              <a:rPr lang="en-US" altLang="zh-CN" sz="2000" dirty="0" err="1">
                <a:latin typeface="Times New Roman" panose="02020603050405020304" pitchFamily="18" charset="0"/>
                <a:cs typeface="Times New Roman" panose="02020603050405020304" pitchFamily="18" charset="0"/>
              </a:rPr>
              <a:t>LongBench</a:t>
            </a:r>
            <a:r>
              <a:rPr lang="en-US" altLang="zh-CN" sz="2000" dirty="0">
                <a:latin typeface="Times New Roman" panose="02020603050405020304" pitchFamily="18" charset="0"/>
                <a:cs typeface="Times New Roman" panose="02020603050405020304" pitchFamily="18" charset="0"/>
              </a:rPr>
              <a:t>, the removal of heads with top scores clearly reduces performance.</a:t>
            </a:r>
            <a:endParaRPr lang="zh-CN" altLang="en-US" sz="2000" dirty="0">
              <a:latin typeface="Times New Roman" panose="02020603050405020304" pitchFamily="18" charset="0"/>
              <a:cs typeface="Times New Roman" panose="02020603050405020304" pitchFamily="18" charset="0"/>
            </a:endParaRPr>
          </a:p>
        </p:txBody>
      </p:sp>
      <p:sp>
        <p:nvSpPr>
          <p:cNvPr id="9" name="标题 5">
            <a:extLst>
              <a:ext uri="{FF2B5EF4-FFF2-40B4-BE49-F238E27FC236}">
                <a16:creationId xmlns:a16="http://schemas.microsoft.com/office/drawing/2014/main" id="{5FE00438-AC30-0B09-2603-2D5A6ACE91DA}"/>
              </a:ext>
            </a:extLst>
          </p:cNvPr>
          <p:cNvSpPr>
            <a:spLocks noGrp="1"/>
          </p:cNvSpPr>
          <p:nvPr>
            <p:ph type="title"/>
          </p:nvPr>
        </p:nvSpPr>
        <p:spPr>
          <a:xfrm>
            <a:off x="627062" y="593725"/>
            <a:ext cx="6916737" cy="1014413"/>
          </a:xfrm>
        </p:spPr>
        <p:txBody>
          <a:bodyPr>
            <a:normAutofit/>
          </a:bodyPr>
          <a:lstStyle/>
          <a:p>
            <a:r>
              <a:rPr lang="en-US" altLang="zh-CN" b="1" dirty="0">
                <a:solidFill>
                  <a:srgbClr val="6D1786"/>
                </a:solidFill>
                <a:latin typeface="Times New Roman" panose="02020603050405020304" pitchFamily="18" charset="0"/>
                <a:cs typeface="Times New Roman" panose="02020603050405020304" pitchFamily="18" charset="0"/>
              </a:rPr>
              <a:t>Ablating</a:t>
            </a:r>
            <a:r>
              <a:rPr lang="en-US" altLang="zh-CN" sz="2800" b="1" dirty="0">
                <a:solidFill>
                  <a:srgbClr val="6D1786"/>
                </a:solidFill>
                <a:latin typeface="Times New Roman" panose="02020603050405020304" pitchFamily="18" charset="0"/>
                <a:cs typeface="Times New Roman" panose="02020603050405020304" pitchFamily="18" charset="0"/>
              </a:rPr>
              <a:t> Positional Heads</a:t>
            </a:r>
            <a:endParaRPr lang="zh-CN" altLang="en-US" b="1" dirty="0"/>
          </a:p>
        </p:txBody>
      </p:sp>
      <p:pic>
        <p:nvPicPr>
          <p:cNvPr id="11" name="图片 10">
            <a:extLst>
              <a:ext uri="{FF2B5EF4-FFF2-40B4-BE49-F238E27FC236}">
                <a16:creationId xmlns:a16="http://schemas.microsoft.com/office/drawing/2014/main" id="{9DC63171-5C05-1901-A274-D6151E73F4F1}"/>
              </a:ext>
            </a:extLst>
          </p:cNvPr>
          <p:cNvPicPr>
            <a:picLocks noChangeAspect="1"/>
          </p:cNvPicPr>
          <p:nvPr/>
        </p:nvPicPr>
        <p:blipFill>
          <a:blip r:embed="rId4"/>
          <a:stretch>
            <a:fillRect/>
          </a:stretch>
        </p:blipFill>
        <p:spPr>
          <a:xfrm>
            <a:off x="1126606" y="2349016"/>
            <a:ext cx="7040476" cy="348155"/>
          </a:xfrm>
          <a:prstGeom prst="rect">
            <a:avLst/>
          </a:prstGeom>
        </p:spPr>
      </p:pic>
    </p:spTree>
    <p:extLst>
      <p:ext uri="{BB962C8B-B14F-4D97-AF65-F5344CB8AC3E}">
        <p14:creationId xmlns:p14="http://schemas.microsoft.com/office/powerpoint/2010/main" val="32054390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71E456-4C96-4401-C185-99AB65CE5130}"/>
            </a:ext>
          </a:extLst>
        </p:cNvPr>
        <p:cNvGrpSpPr/>
        <p:nvPr/>
      </p:nvGrpSpPr>
      <p:grpSpPr>
        <a:xfrm>
          <a:off x="0" y="0"/>
          <a:ext cx="0" cy="0"/>
          <a:chOff x="0" y="0"/>
          <a:chExt cx="0" cy="0"/>
        </a:xfrm>
      </p:grpSpPr>
      <p:sp>
        <p:nvSpPr>
          <p:cNvPr id="4" name="文本框 7">
            <a:extLst>
              <a:ext uri="{FF2B5EF4-FFF2-40B4-BE49-F238E27FC236}">
                <a16:creationId xmlns:a16="http://schemas.microsoft.com/office/drawing/2014/main" id="{899ACDCE-9529-AF5F-AD6B-DB402BBA9D88}"/>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8" name="标题 5">
            <a:extLst>
              <a:ext uri="{FF2B5EF4-FFF2-40B4-BE49-F238E27FC236}">
                <a16:creationId xmlns:a16="http://schemas.microsoft.com/office/drawing/2014/main" id="{7B703288-9E4A-F73E-5217-6B0009C49D27}"/>
              </a:ext>
            </a:extLst>
          </p:cNvPr>
          <p:cNvSpPr txBox="1">
            <a:spLocks/>
          </p:cNvSpPr>
          <p:nvPr/>
        </p:nvSpPr>
        <p:spPr>
          <a:xfrm>
            <a:off x="388523" y="1625324"/>
            <a:ext cx="4920077" cy="545962"/>
          </a:xfrm>
          <a:prstGeom prst="rect">
            <a:avLst/>
          </a:prstGeom>
        </p:spPr>
        <p:txBody>
          <a:bodyPr vert="horz" lIns="91440" tIns="45720" rIns="91440" bIns="45720" rtlCol="0" anchor="ctr">
            <a:normAutofit fontScale="85000" lnSpcReduction="20000"/>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Influence of Positional Heads on long distance modeling – Passkey</a:t>
            </a:r>
            <a:endParaRPr lang="zh-CN" altLang="en-US" sz="2000" b="1" dirty="0"/>
          </a:p>
        </p:txBody>
      </p:sp>
      <p:sp>
        <p:nvSpPr>
          <p:cNvPr id="12" name="文本框 11">
            <a:extLst>
              <a:ext uri="{FF2B5EF4-FFF2-40B4-BE49-F238E27FC236}">
                <a16:creationId xmlns:a16="http://schemas.microsoft.com/office/drawing/2014/main" id="{B08452CF-DFC0-8765-E81A-CF72FBAE0FD8}"/>
              </a:ext>
            </a:extLst>
          </p:cNvPr>
          <p:cNvSpPr txBox="1"/>
          <p:nvPr/>
        </p:nvSpPr>
        <p:spPr>
          <a:xfrm>
            <a:off x="1218258" y="5151041"/>
            <a:ext cx="7324610" cy="1015663"/>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Masking out heads with top scores </a:t>
            </a:r>
            <a:r>
              <a:rPr lang="en-US" altLang="zh-CN" sz="2000" dirty="0" err="1">
                <a:latin typeface="Times New Roman" panose="02020603050405020304" pitchFamily="18" charset="0"/>
                <a:cs typeface="Times New Roman" panose="02020603050405020304" pitchFamily="18" charset="0"/>
              </a:rPr>
              <a:t>v.s</a:t>
            </a:r>
            <a:r>
              <a:rPr lang="en-US" altLang="zh-CN" sz="2000" dirty="0">
                <a:latin typeface="Times New Roman" panose="02020603050405020304" pitchFamily="18" charset="0"/>
                <a:cs typeface="Times New Roman" panose="02020603050405020304" pitchFamily="18" charset="0"/>
              </a:rPr>
              <a:t>. random heads. For the passkey task, the removal of heads with top scores clearly reduces performance.</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B7444985-180A-71D8-64EA-B02DC976A118}"/>
              </a:ext>
            </a:extLst>
          </p:cNvPr>
          <p:cNvPicPr>
            <a:picLocks noChangeAspect="1"/>
          </p:cNvPicPr>
          <p:nvPr/>
        </p:nvPicPr>
        <p:blipFill>
          <a:blip r:embed="rId3"/>
          <a:stretch>
            <a:fillRect/>
          </a:stretch>
        </p:blipFill>
        <p:spPr>
          <a:xfrm>
            <a:off x="1662263" y="2171286"/>
            <a:ext cx="6109472" cy="3061390"/>
          </a:xfrm>
          <a:prstGeom prst="rect">
            <a:avLst/>
          </a:prstGeom>
        </p:spPr>
      </p:pic>
      <p:sp>
        <p:nvSpPr>
          <p:cNvPr id="7" name="标题 5">
            <a:extLst>
              <a:ext uri="{FF2B5EF4-FFF2-40B4-BE49-F238E27FC236}">
                <a16:creationId xmlns:a16="http://schemas.microsoft.com/office/drawing/2014/main" id="{A267A583-FF17-B90C-70BD-71E7CA713684}"/>
              </a:ext>
            </a:extLst>
          </p:cNvPr>
          <p:cNvSpPr>
            <a:spLocks noGrp="1"/>
          </p:cNvSpPr>
          <p:nvPr>
            <p:ph type="title"/>
          </p:nvPr>
        </p:nvSpPr>
        <p:spPr>
          <a:xfrm>
            <a:off x="627062" y="593725"/>
            <a:ext cx="6916737" cy="1014413"/>
          </a:xfrm>
        </p:spPr>
        <p:txBody>
          <a:bodyPr>
            <a:normAutofit/>
          </a:bodyPr>
          <a:lstStyle/>
          <a:p>
            <a:r>
              <a:rPr lang="en-US" altLang="zh-CN" b="1" dirty="0">
                <a:solidFill>
                  <a:srgbClr val="6D1786"/>
                </a:solidFill>
                <a:latin typeface="Times New Roman" panose="02020603050405020304" pitchFamily="18" charset="0"/>
                <a:cs typeface="Times New Roman" panose="02020603050405020304" pitchFamily="18" charset="0"/>
              </a:rPr>
              <a:t>Ablating</a:t>
            </a:r>
            <a:r>
              <a:rPr lang="en-US" altLang="zh-CN" sz="2800" b="1" dirty="0">
                <a:solidFill>
                  <a:srgbClr val="6D1786"/>
                </a:solidFill>
                <a:latin typeface="Times New Roman" panose="02020603050405020304" pitchFamily="18" charset="0"/>
                <a:cs typeface="Times New Roman" panose="02020603050405020304" pitchFamily="18" charset="0"/>
              </a:rPr>
              <a:t> Positional Heads</a:t>
            </a:r>
            <a:endParaRPr lang="zh-CN" altLang="en-US" b="1" dirty="0"/>
          </a:p>
        </p:txBody>
      </p:sp>
    </p:spTree>
    <p:extLst>
      <p:ext uri="{BB962C8B-B14F-4D97-AF65-F5344CB8AC3E}">
        <p14:creationId xmlns:p14="http://schemas.microsoft.com/office/powerpoint/2010/main" val="71781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ADE0F-4E0A-33C4-C4B2-4E16742809EC}"/>
            </a:ext>
          </a:extLst>
        </p:cNvPr>
        <p:cNvGrpSpPr/>
        <p:nvPr/>
      </p:nvGrpSpPr>
      <p:grpSpPr>
        <a:xfrm>
          <a:off x="0" y="0"/>
          <a:ext cx="0" cy="0"/>
          <a:chOff x="0" y="0"/>
          <a:chExt cx="0" cy="0"/>
        </a:xfrm>
      </p:grpSpPr>
      <p:sp>
        <p:nvSpPr>
          <p:cNvPr id="4" name="文本框 7">
            <a:extLst>
              <a:ext uri="{FF2B5EF4-FFF2-40B4-BE49-F238E27FC236}">
                <a16:creationId xmlns:a16="http://schemas.microsoft.com/office/drawing/2014/main" id="{B8AA179B-DF87-C8DE-0887-596F13AA4D8E}"/>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8" name="标题 5">
            <a:extLst>
              <a:ext uri="{FF2B5EF4-FFF2-40B4-BE49-F238E27FC236}">
                <a16:creationId xmlns:a16="http://schemas.microsoft.com/office/drawing/2014/main" id="{BF106111-BBC1-F465-1A94-E54A526C7BE0}"/>
              </a:ext>
            </a:extLst>
          </p:cNvPr>
          <p:cNvSpPr txBox="1">
            <a:spLocks/>
          </p:cNvSpPr>
          <p:nvPr/>
        </p:nvSpPr>
        <p:spPr>
          <a:xfrm>
            <a:off x="388523" y="1625324"/>
            <a:ext cx="4920077" cy="545962"/>
          </a:xfrm>
          <a:prstGeom prst="rect">
            <a:avLst/>
          </a:prstGeom>
        </p:spPr>
        <p:txBody>
          <a:bodyPr vert="horz" lIns="91440" tIns="45720" rIns="91440" bIns="45720" rtlCol="0" anchor="ctr">
            <a:normAutofit fontScale="85000" lnSpcReduction="20000"/>
          </a:bodyPr>
          <a:lstStyle>
            <a:lvl1pPr algn="l" defTabSz="457189" rtl="0" eaLnBrk="1" latinLnBrk="0" hangingPunct="1">
              <a:spcBef>
                <a:spcPct val="0"/>
              </a:spcBef>
              <a:buNone/>
              <a:defRPr sz="2800" b="0" i="0" kern="1200" cap="none" baseline="0">
                <a:solidFill>
                  <a:srgbClr val="660874"/>
                </a:solidFill>
                <a:latin typeface="Arial" panose="020B060402020202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ltLang="zh-CN" sz="2000" b="1" dirty="0"/>
              <a:t>Influence of Positional Heads on long distance modeling – Passkey</a:t>
            </a:r>
            <a:endParaRPr lang="zh-CN" altLang="en-US" sz="2000" b="1" dirty="0"/>
          </a:p>
        </p:txBody>
      </p:sp>
      <p:sp>
        <p:nvSpPr>
          <p:cNvPr id="12" name="文本框 11">
            <a:extLst>
              <a:ext uri="{FF2B5EF4-FFF2-40B4-BE49-F238E27FC236}">
                <a16:creationId xmlns:a16="http://schemas.microsoft.com/office/drawing/2014/main" id="{EE87CD02-E18A-6333-BB34-D05A9BEF9385}"/>
              </a:ext>
            </a:extLst>
          </p:cNvPr>
          <p:cNvSpPr txBox="1"/>
          <p:nvPr/>
        </p:nvSpPr>
        <p:spPr>
          <a:xfrm>
            <a:off x="1218258" y="5151041"/>
            <a:ext cx="7324610" cy="707886"/>
          </a:xfrm>
          <a:prstGeom prst="rect">
            <a:avLst/>
          </a:prstGeom>
          <a:noFill/>
        </p:spPr>
        <p:txBody>
          <a:bodyPr wrap="square">
            <a:spAutoFit/>
          </a:bodyPr>
          <a:lstStyle/>
          <a:p>
            <a:r>
              <a:rPr lang="en-US" altLang="zh-CN" sz="2000" dirty="0">
                <a:latin typeface="Times New Roman" panose="02020603050405020304" pitchFamily="18" charset="0"/>
                <a:cs typeface="Times New Roman" panose="02020603050405020304" pitchFamily="18" charset="0"/>
              </a:rPr>
              <a:t>Masking out heads with top scores </a:t>
            </a:r>
            <a:r>
              <a:rPr lang="en-US" altLang="zh-CN" sz="2000" dirty="0" err="1">
                <a:latin typeface="Times New Roman" panose="02020603050405020304" pitchFamily="18" charset="0"/>
                <a:cs typeface="Times New Roman" panose="02020603050405020304" pitchFamily="18" charset="0"/>
              </a:rPr>
              <a:t>v.s</a:t>
            </a:r>
            <a:r>
              <a:rPr lang="en-US" altLang="zh-CN" sz="2000" dirty="0">
                <a:latin typeface="Times New Roman" panose="02020603050405020304" pitchFamily="18" charset="0"/>
                <a:cs typeface="Times New Roman" panose="02020603050405020304" pitchFamily="18" charset="0"/>
              </a:rPr>
              <a:t>. random heads. For the ppl, the removal of heads with top scores clearly reduces performance. </a:t>
            </a:r>
            <a:endParaRPr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A693D874-8308-BDF5-1B45-043B9D20F672}"/>
              </a:ext>
            </a:extLst>
          </p:cNvPr>
          <p:cNvPicPr>
            <a:picLocks noChangeAspect="1"/>
          </p:cNvPicPr>
          <p:nvPr/>
        </p:nvPicPr>
        <p:blipFill>
          <a:blip r:embed="rId3"/>
          <a:srcRect b="49699"/>
          <a:stretch/>
        </p:blipFill>
        <p:spPr>
          <a:xfrm>
            <a:off x="170867" y="2188472"/>
            <a:ext cx="4427457" cy="2612129"/>
          </a:xfrm>
          <a:prstGeom prst="rect">
            <a:avLst/>
          </a:prstGeom>
        </p:spPr>
      </p:pic>
      <p:pic>
        <p:nvPicPr>
          <p:cNvPr id="7" name="图片 6">
            <a:extLst>
              <a:ext uri="{FF2B5EF4-FFF2-40B4-BE49-F238E27FC236}">
                <a16:creationId xmlns:a16="http://schemas.microsoft.com/office/drawing/2014/main" id="{E6D2176A-F9F0-D811-31C5-5C608CEC80E3}"/>
              </a:ext>
            </a:extLst>
          </p:cNvPr>
          <p:cNvPicPr>
            <a:picLocks noChangeAspect="1"/>
          </p:cNvPicPr>
          <p:nvPr/>
        </p:nvPicPr>
        <p:blipFill>
          <a:blip r:embed="rId3"/>
          <a:srcRect t="50575" b="864"/>
          <a:stretch/>
        </p:blipFill>
        <p:spPr>
          <a:xfrm>
            <a:off x="4572000" y="2282509"/>
            <a:ext cx="4420984" cy="2518092"/>
          </a:xfrm>
          <a:prstGeom prst="rect">
            <a:avLst/>
          </a:prstGeom>
        </p:spPr>
      </p:pic>
      <p:sp>
        <p:nvSpPr>
          <p:cNvPr id="9" name="标题 5">
            <a:extLst>
              <a:ext uri="{FF2B5EF4-FFF2-40B4-BE49-F238E27FC236}">
                <a16:creationId xmlns:a16="http://schemas.microsoft.com/office/drawing/2014/main" id="{BBD8E73B-C995-EC91-10AD-306809F9E5E6}"/>
              </a:ext>
            </a:extLst>
          </p:cNvPr>
          <p:cNvSpPr>
            <a:spLocks noGrp="1"/>
          </p:cNvSpPr>
          <p:nvPr>
            <p:ph type="title"/>
          </p:nvPr>
        </p:nvSpPr>
        <p:spPr>
          <a:xfrm>
            <a:off x="627062" y="593725"/>
            <a:ext cx="6916737" cy="1014413"/>
          </a:xfrm>
        </p:spPr>
        <p:txBody>
          <a:bodyPr>
            <a:normAutofit/>
          </a:bodyPr>
          <a:lstStyle/>
          <a:p>
            <a:r>
              <a:rPr lang="en-US" altLang="zh-CN" b="1" dirty="0">
                <a:solidFill>
                  <a:srgbClr val="6D1786"/>
                </a:solidFill>
                <a:latin typeface="Times New Roman" panose="02020603050405020304" pitchFamily="18" charset="0"/>
                <a:cs typeface="Times New Roman" panose="02020603050405020304" pitchFamily="18" charset="0"/>
              </a:rPr>
              <a:t>Ablating</a:t>
            </a:r>
            <a:r>
              <a:rPr lang="en-US" altLang="zh-CN" sz="2800" b="1" dirty="0">
                <a:solidFill>
                  <a:srgbClr val="6D1786"/>
                </a:solidFill>
                <a:latin typeface="Times New Roman" panose="02020603050405020304" pitchFamily="18" charset="0"/>
                <a:cs typeface="Times New Roman" panose="02020603050405020304" pitchFamily="18" charset="0"/>
              </a:rPr>
              <a:t> Positional Heads</a:t>
            </a:r>
            <a:endParaRPr lang="zh-CN" altLang="en-US" b="1" dirty="0"/>
          </a:p>
        </p:txBody>
      </p:sp>
    </p:spTree>
    <p:extLst>
      <p:ext uri="{BB962C8B-B14F-4D97-AF65-F5344CB8AC3E}">
        <p14:creationId xmlns:p14="http://schemas.microsoft.com/office/powerpoint/2010/main" val="3188106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A22B9-1F2C-B8FF-DF79-C28262EEF1B9}"/>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ED081FAA-8445-237D-4558-D1FB9805645D}"/>
              </a:ext>
            </a:extLst>
          </p:cNvPr>
          <p:cNvSpPr>
            <a:spLocks noGrp="1"/>
          </p:cNvSpPr>
          <p:nvPr>
            <p:ph type="title"/>
          </p:nvPr>
        </p:nvSpPr>
        <p:spPr>
          <a:xfrm>
            <a:off x="627063" y="593725"/>
            <a:ext cx="8402637" cy="1014413"/>
          </a:xfrm>
        </p:spPr>
        <p:txBody>
          <a:bodyPr/>
          <a:lstStyle/>
          <a:p>
            <a:r>
              <a:rPr lang="en-US" altLang="zh-CN" sz="2800" dirty="0">
                <a:latin typeface="Times New Roman" panose="02020603050405020304" pitchFamily="18" charset="0"/>
                <a:cs typeface="Times New Roman" panose="02020603050405020304" pitchFamily="18" charset="0"/>
              </a:rPr>
              <a:t>Transformer-based models struggle with long sequences.</a:t>
            </a:r>
            <a:endParaRPr lang="zh-CN" altLang="en-US" b="1" dirty="0"/>
          </a:p>
        </p:txBody>
      </p:sp>
      <p:sp>
        <p:nvSpPr>
          <p:cNvPr id="2" name="文本框 1">
            <a:extLst>
              <a:ext uri="{FF2B5EF4-FFF2-40B4-BE49-F238E27FC236}">
                <a16:creationId xmlns:a16="http://schemas.microsoft.com/office/drawing/2014/main" id="{912D55B6-0A6E-FD85-C8F7-97A4F79BE54D}"/>
              </a:ext>
            </a:extLst>
          </p:cNvPr>
          <p:cNvSpPr txBox="1"/>
          <p:nvPr/>
        </p:nvSpPr>
        <p:spPr>
          <a:xfrm>
            <a:off x="339238" y="1704027"/>
            <a:ext cx="810350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Sequences longer than the pre-trained length of the model can lead to garbled output. </a:t>
            </a:r>
            <a:endParaRPr lang="zh-CN" altLang="en-US" dirty="0">
              <a:latin typeface="Times New Roman" panose="02020603050405020304" pitchFamily="18" charset="0"/>
              <a:cs typeface="Times New Roman" panose="02020603050405020304" pitchFamily="18" charset="0"/>
            </a:endParaRPr>
          </a:p>
        </p:txBody>
      </p:sp>
      <p:pic>
        <p:nvPicPr>
          <p:cNvPr id="19" name="图片 18">
            <a:extLst>
              <a:ext uri="{FF2B5EF4-FFF2-40B4-BE49-F238E27FC236}">
                <a16:creationId xmlns:a16="http://schemas.microsoft.com/office/drawing/2014/main" id="{630EB809-CFDA-EA56-CB35-AA7F878FC256}"/>
              </a:ext>
            </a:extLst>
          </p:cNvPr>
          <p:cNvPicPr>
            <a:picLocks noChangeAspect="1"/>
          </p:cNvPicPr>
          <p:nvPr/>
        </p:nvPicPr>
        <p:blipFill>
          <a:blip r:embed="rId3"/>
          <a:stretch>
            <a:fillRect/>
          </a:stretch>
        </p:blipFill>
        <p:spPr>
          <a:xfrm>
            <a:off x="4498041" y="2760465"/>
            <a:ext cx="4531659" cy="2492640"/>
          </a:xfrm>
          <a:prstGeom prst="rect">
            <a:avLst/>
          </a:prstGeom>
        </p:spPr>
      </p:pic>
      <p:pic>
        <p:nvPicPr>
          <p:cNvPr id="4" name="图片 3">
            <a:extLst>
              <a:ext uri="{FF2B5EF4-FFF2-40B4-BE49-F238E27FC236}">
                <a16:creationId xmlns:a16="http://schemas.microsoft.com/office/drawing/2014/main" id="{9C43B563-C8BE-3C46-0F08-BEFF4D7C7C92}"/>
              </a:ext>
            </a:extLst>
          </p:cNvPr>
          <p:cNvPicPr>
            <a:picLocks noChangeAspect="1"/>
          </p:cNvPicPr>
          <p:nvPr/>
        </p:nvPicPr>
        <p:blipFill>
          <a:blip r:embed="rId4"/>
          <a:stretch>
            <a:fillRect/>
          </a:stretch>
        </p:blipFill>
        <p:spPr>
          <a:xfrm>
            <a:off x="278726" y="3131774"/>
            <a:ext cx="4041602" cy="1652868"/>
          </a:xfrm>
          <a:prstGeom prst="rect">
            <a:avLst/>
          </a:prstGeom>
        </p:spPr>
      </p:pic>
    </p:spTree>
    <p:extLst>
      <p:ext uri="{BB962C8B-B14F-4D97-AF65-F5344CB8AC3E}">
        <p14:creationId xmlns:p14="http://schemas.microsoft.com/office/powerpoint/2010/main" val="9394138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A3AB5-B78F-0B52-7C24-10600BFF9741}"/>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02EA439A-BEE2-6AC4-D9F2-8CC22CB57400}"/>
              </a:ext>
            </a:extLst>
          </p:cNvPr>
          <p:cNvSpPr>
            <a:spLocks noGrp="1"/>
          </p:cNvSpPr>
          <p:nvPr>
            <p:ph type="title"/>
          </p:nvPr>
        </p:nvSpPr>
        <p:spPr>
          <a:xfrm>
            <a:off x="627063" y="593725"/>
            <a:ext cx="7889875" cy="1014413"/>
          </a:xfrm>
        </p:spPr>
        <p:txBody>
          <a:bodyPr/>
          <a:lstStyle/>
          <a:p>
            <a:r>
              <a:rPr lang="en-US" altLang="zh-CN" b="1" dirty="0"/>
              <a:t>Next</a:t>
            </a:r>
            <a:r>
              <a:rPr lang="zh-CN" altLang="en-US" b="1" dirty="0"/>
              <a:t> </a:t>
            </a:r>
            <a:r>
              <a:rPr lang="en-US" altLang="zh-CN" b="1" dirty="0"/>
              <a:t>Steps</a:t>
            </a:r>
            <a:endParaRPr lang="zh-CN" altLang="en-US" b="1" dirty="0"/>
          </a:p>
        </p:txBody>
      </p:sp>
      <p:sp>
        <p:nvSpPr>
          <p:cNvPr id="4" name="文本框 3">
            <a:extLst>
              <a:ext uri="{FF2B5EF4-FFF2-40B4-BE49-F238E27FC236}">
                <a16:creationId xmlns:a16="http://schemas.microsoft.com/office/drawing/2014/main" id="{EF7DDAEC-18EF-69FD-E334-8F8BFB6B32AD}"/>
              </a:ext>
            </a:extLst>
          </p:cNvPr>
          <p:cNvSpPr txBox="1"/>
          <p:nvPr/>
        </p:nvSpPr>
        <p:spPr>
          <a:xfrm>
            <a:off x="306025" y="2246321"/>
            <a:ext cx="8440042" cy="2554545"/>
          </a:xfrm>
          <a:prstGeom prst="rect">
            <a:avLst/>
          </a:prstGeom>
          <a:noFill/>
        </p:spPr>
        <p:txBody>
          <a:bodyPr wrap="square" rtlCol="0">
            <a:spAutoFit/>
          </a:bodyPr>
          <a:lstStyle/>
          <a:p>
            <a:endParaRPr kumimoji="1" lang="en-US" altLang="zh-CN" sz="1600" dirty="0">
              <a:latin typeface="Arial" panose="020B0604020202020204" pitchFamily="34" charset="0"/>
            </a:endParaRPr>
          </a:p>
          <a:p>
            <a:pPr marL="285750" indent="-285750">
              <a:buFont typeface="Wingdings" pitchFamily="2" charset="2"/>
              <a:buChar char="Ø"/>
            </a:pPr>
            <a:r>
              <a:rPr kumimoji="1" lang="en-US" altLang="zh-CN" sz="1600" dirty="0">
                <a:latin typeface="Arial" panose="020B0604020202020204" pitchFamily="34" charset="0"/>
              </a:rPr>
              <a:t>How can we leverage these findings to further improve </a:t>
            </a:r>
            <a:r>
              <a:rPr kumimoji="1" lang="en-US" altLang="zh-CN" sz="1600" dirty="0" err="1">
                <a:latin typeface="Arial" panose="020B0604020202020204" pitchFamily="34" charset="0"/>
              </a:rPr>
              <a:t>RoPE</a:t>
            </a:r>
            <a:r>
              <a:rPr kumimoji="1" lang="en-US" altLang="zh-CN" sz="1600" dirty="0">
                <a:latin typeface="Arial" panose="020B0604020202020204" pitchFamily="34" charset="0"/>
              </a:rPr>
              <a:t>-based models’ ability in processing longer sequences?</a:t>
            </a:r>
          </a:p>
          <a:p>
            <a:endParaRPr kumimoji="1" lang="es-419" altLang="zh-CN" sz="1600" dirty="0">
              <a:latin typeface="Arial" panose="020B0604020202020204" pitchFamily="34" charset="0"/>
            </a:endParaRPr>
          </a:p>
          <a:p>
            <a:pPr marL="285750" indent="-285750">
              <a:buFont typeface="Wingdings" pitchFamily="2" charset="2"/>
              <a:buChar char="Ø"/>
            </a:pPr>
            <a:r>
              <a:rPr kumimoji="1" lang="en-US" altLang="zh-CN" sz="1600" dirty="0">
                <a:latin typeface="Arial" panose="020B0604020202020204" pitchFamily="34" charset="0"/>
              </a:rPr>
              <a:t>Could we modify </a:t>
            </a:r>
            <a:r>
              <a:rPr kumimoji="1" lang="en-US" altLang="zh-CN" sz="1600" dirty="0" err="1">
                <a:latin typeface="Arial" panose="020B0604020202020204" pitchFamily="34" charset="0"/>
              </a:rPr>
              <a:t>RoPE</a:t>
            </a:r>
            <a:r>
              <a:rPr kumimoji="1" lang="en-US" altLang="zh-CN" sz="1600" dirty="0">
                <a:latin typeface="Arial" panose="020B0604020202020204" pitchFamily="34" charset="0"/>
              </a:rPr>
              <a:t> to enable position embeddings to handle length extrapolation effectively?</a:t>
            </a:r>
          </a:p>
          <a:p>
            <a:pPr marL="285750" indent="-285750">
              <a:buFont typeface="Wingdings" pitchFamily="2" charset="2"/>
              <a:buChar char="Ø"/>
            </a:pPr>
            <a:endParaRPr kumimoji="1" lang="en-US" altLang="zh-CN" sz="1600" dirty="0">
              <a:latin typeface="Arial" panose="020B0604020202020204" pitchFamily="34" charset="0"/>
            </a:endParaRPr>
          </a:p>
          <a:p>
            <a:pPr marL="285750" indent="-285750">
              <a:buFont typeface="Wingdings" pitchFamily="2" charset="2"/>
              <a:buChar char="Ø"/>
            </a:pPr>
            <a:r>
              <a:rPr kumimoji="1" lang="en-US" altLang="zh-CN" sz="1600" dirty="0">
                <a:latin typeface="Arial" panose="020B0604020202020204" pitchFamily="34" charset="0"/>
              </a:rPr>
              <a:t>What factors contribute to the correlation between </a:t>
            </a:r>
            <a:r>
              <a:rPr kumimoji="1" lang="en-US" altLang="zh-CN" sz="1600" dirty="0" err="1">
                <a:latin typeface="Arial" panose="020B0604020202020204" pitchFamily="34" charset="0"/>
              </a:rPr>
              <a:t>RoPE's</a:t>
            </a:r>
            <a:r>
              <a:rPr kumimoji="1" lang="en-US" altLang="zh-CN" sz="1600" dirty="0">
                <a:latin typeface="Arial" panose="020B0604020202020204" pitchFamily="34" charset="0"/>
              </a:rPr>
              <a:t> dimension and relative distance during training, and how can we enhance its ability to process longer sequences?</a:t>
            </a:r>
            <a:endParaRPr kumimoji="1" lang="es-419" altLang="zh-CN" sz="1600" dirty="0">
              <a:latin typeface="Arial" panose="020B0604020202020204" pitchFamily="34" charset="0"/>
            </a:endParaRPr>
          </a:p>
        </p:txBody>
      </p:sp>
      <p:sp>
        <p:nvSpPr>
          <p:cNvPr id="5" name="文本框 7">
            <a:extLst>
              <a:ext uri="{FF2B5EF4-FFF2-40B4-BE49-F238E27FC236}">
                <a16:creationId xmlns:a16="http://schemas.microsoft.com/office/drawing/2014/main" id="{F46D96F9-A196-3090-B49A-A25BA9A34F64}"/>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Tree>
    <p:extLst>
      <p:ext uri="{BB962C8B-B14F-4D97-AF65-F5344CB8AC3E}">
        <p14:creationId xmlns:p14="http://schemas.microsoft.com/office/powerpoint/2010/main" val="9967213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A6FF1-38C6-BF40-AA54-FC2C1268CA34}"/>
              </a:ext>
            </a:extLst>
          </p:cNvPr>
          <p:cNvSpPr>
            <a:spLocks noGrp="1"/>
          </p:cNvSpPr>
          <p:nvPr>
            <p:ph type="ctrTitle"/>
          </p:nvPr>
        </p:nvSpPr>
        <p:spPr>
          <a:xfrm>
            <a:off x="722377" y="2028084"/>
            <a:ext cx="7699248" cy="1356406"/>
          </a:xfrm>
        </p:spPr>
        <p:txBody>
          <a:bodyPr/>
          <a:lstStyle/>
          <a:p>
            <a:pPr algn="ctr"/>
            <a:r>
              <a:rPr lang="en-US" altLang="zh-CN" b="1" dirty="0"/>
              <a:t>Q&amp;A</a:t>
            </a:r>
            <a:br>
              <a:rPr lang="en-US" altLang="zh-CN" b="1" dirty="0"/>
            </a:br>
            <a:r>
              <a:rPr lang="en-US" altLang="zh-CN" b="1" dirty="0"/>
              <a:t>THANKS</a:t>
            </a:r>
            <a:endParaRPr lang="zh-CN" altLang="en-US" b="1" dirty="0"/>
          </a:p>
        </p:txBody>
      </p:sp>
      <p:sp>
        <p:nvSpPr>
          <p:cNvPr id="3" name="副标题 2">
            <a:extLst>
              <a:ext uri="{FF2B5EF4-FFF2-40B4-BE49-F238E27FC236}">
                <a16:creationId xmlns:a16="http://schemas.microsoft.com/office/drawing/2014/main" id="{0486DF19-DC1B-514A-8C02-64E0ECCD2C31}"/>
              </a:ext>
            </a:extLst>
          </p:cNvPr>
          <p:cNvSpPr>
            <a:spLocks noGrp="1"/>
          </p:cNvSpPr>
          <p:nvPr>
            <p:ph type="subTitle" idx="1"/>
          </p:nvPr>
        </p:nvSpPr>
        <p:spPr>
          <a:xfrm>
            <a:off x="722376" y="3660029"/>
            <a:ext cx="7699248" cy="931849"/>
          </a:xfrm>
        </p:spPr>
        <p:txBody>
          <a:bodyPr anchor="ctr">
            <a:normAutofit/>
          </a:bodyPr>
          <a:lstStyle/>
          <a:p>
            <a:pPr algn="ctr"/>
            <a:r>
              <a:rPr lang="en-US" altLang="zh-CN" b="1" dirty="0"/>
              <a:t>hong-xy22@mails.tsinghua.edu.cn</a:t>
            </a:r>
          </a:p>
        </p:txBody>
      </p:sp>
      <p:pic>
        <p:nvPicPr>
          <p:cNvPr id="5" name="Picture 2" descr="NAACL 2024">
            <a:extLst>
              <a:ext uri="{FF2B5EF4-FFF2-40B4-BE49-F238E27FC236}">
                <a16:creationId xmlns:a16="http://schemas.microsoft.com/office/drawing/2014/main" id="{DB23199D-666B-1671-8DB8-B0E2D2547A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941" y="496500"/>
            <a:ext cx="1327443" cy="929210"/>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3">
            <a:extLst>
              <a:ext uri="{FF2B5EF4-FFF2-40B4-BE49-F238E27FC236}">
                <a16:creationId xmlns:a16="http://schemas.microsoft.com/office/drawing/2014/main" id="{8B6A3174-CBF7-FB59-3837-8DEFCA41CF2D}"/>
              </a:ext>
            </a:extLst>
          </p:cNvPr>
          <p:cNvSpPr txBox="1"/>
          <p:nvPr/>
        </p:nvSpPr>
        <p:spPr>
          <a:xfrm>
            <a:off x="1590384" y="699495"/>
            <a:ext cx="2539999" cy="523220"/>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 altLang="zh-CN" sz="2800" b="1" dirty="0">
                <a:solidFill>
                  <a:srgbClr val="2A313C"/>
                </a:solidFill>
                <a:latin typeface="Arial" panose="020B0604020202020204" pitchFamily="34" charset="0"/>
                <a:cs typeface="Arial" panose="020B0604020202020204" pitchFamily="34" charset="0"/>
              </a:rPr>
              <a:t>EMNLP</a:t>
            </a:r>
            <a:r>
              <a:rPr lang="en" altLang="zh-CN" sz="2800" b="1" i="0" u="none" strike="noStrike" dirty="0">
                <a:solidFill>
                  <a:srgbClr val="2A313C"/>
                </a:solidFill>
                <a:effectLst/>
                <a:latin typeface="Arial" panose="020B0604020202020204" pitchFamily="34" charset="0"/>
                <a:cs typeface="Arial" panose="020B0604020202020204" pitchFamily="34" charset="0"/>
              </a:rPr>
              <a:t> 2024</a:t>
            </a:r>
            <a:endParaRPr lang="en" altLang="zh-CN" sz="2800" b="0" i="0" dirty="0">
              <a:solidFill>
                <a:srgbClr val="2A313C"/>
              </a:solidFill>
              <a:effectLst/>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33308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B9F6AFB4-1DFC-DC24-802A-E2047A289747}"/>
              </a:ext>
            </a:extLst>
          </p:cNvPr>
          <p:cNvPicPr>
            <a:picLocks noChangeAspect="1"/>
          </p:cNvPicPr>
          <p:nvPr/>
        </p:nvPicPr>
        <p:blipFill>
          <a:blip r:embed="rId3"/>
          <a:stretch>
            <a:fillRect/>
          </a:stretch>
        </p:blipFill>
        <p:spPr>
          <a:xfrm>
            <a:off x="600800" y="4679537"/>
            <a:ext cx="3802886" cy="894331"/>
          </a:xfrm>
          <a:prstGeom prst="rect">
            <a:avLst/>
          </a:prstGeom>
        </p:spPr>
      </p:pic>
      <p:sp>
        <p:nvSpPr>
          <p:cNvPr id="6" name="标题 5">
            <a:extLst>
              <a:ext uri="{FF2B5EF4-FFF2-40B4-BE49-F238E27FC236}">
                <a16:creationId xmlns:a16="http://schemas.microsoft.com/office/drawing/2014/main" id="{749DA121-AAE1-8447-8DF5-6C89DB3D3284}"/>
              </a:ext>
            </a:extLst>
          </p:cNvPr>
          <p:cNvSpPr>
            <a:spLocks noGrp="1"/>
          </p:cNvSpPr>
          <p:nvPr>
            <p:ph type="title"/>
          </p:nvPr>
        </p:nvSpPr>
        <p:spPr>
          <a:xfrm>
            <a:off x="627063" y="593725"/>
            <a:ext cx="6230937" cy="1014413"/>
          </a:xfrm>
        </p:spPr>
        <p:txBody>
          <a:bodyPr/>
          <a:lstStyle/>
          <a:p>
            <a:r>
              <a:rPr lang="en-US" altLang="zh-CN" b="1" dirty="0"/>
              <a:t>Background: </a:t>
            </a:r>
            <a:r>
              <a:rPr lang="en-US" altLang="zh-CN" b="1" dirty="0" err="1"/>
              <a:t>Postion</a:t>
            </a:r>
            <a:r>
              <a:rPr lang="en-US" altLang="zh-CN" b="1" dirty="0"/>
              <a:t> Encoding</a:t>
            </a:r>
            <a:endParaRPr lang="zh-CN" altLang="en-US" b="1" dirty="0"/>
          </a:p>
        </p:txBody>
      </p:sp>
      <p:pic>
        <p:nvPicPr>
          <p:cNvPr id="16" name="图片 15">
            <a:extLst>
              <a:ext uri="{FF2B5EF4-FFF2-40B4-BE49-F238E27FC236}">
                <a16:creationId xmlns:a16="http://schemas.microsoft.com/office/drawing/2014/main" id="{AB10E292-B712-3BA5-7D15-36006C88933E}"/>
              </a:ext>
            </a:extLst>
          </p:cNvPr>
          <p:cNvPicPr>
            <a:picLocks noChangeAspect="1"/>
          </p:cNvPicPr>
          <p:nvPr/>
        </p:nvPicPr>
        <p:blipFill>
          <a:blip r:embed="rId4"/>
          <a:stretch>
            <a:fillRect/>
          </a:stretch>
        </p:blipFill>
        <p:spPr>
          <a:xfrm>
            <a:off x="5847549" y="3322497"/>
            <a:ext cx="2927617" cy="1292603"/>
          </a:xfrm>
          <a:prstGeom prst="rect">
            <a:avLst/>
          </a:prstGeom>
        </p:spPr>
      </p:pic>
      <p:pic>
        <p:nvPicPr>
          <p:cNvPr id="18" name="图片 17">
            <a:extLst>
              <a:ext uri="{FF2B5EF4-FFF2-40B4-BE49-F238E27FC236}">
                <a16:creationId xmlns:a16="http://schemas.microsoft.com/office/drawing/2014/main" id="{2E822399-4E13-4F9E-D178-BF11E957C4B3}"/>
              </a:ext>
            </a:extLst>
          </p:cNvPr>
          <p:cNvPicPr>
            <a:picLocks noChangeAspect="1"/>
          </p:cNvPicPr>
          <p:nvPr/>
        </p:nvPicPr>
        <p:blipFill>
          <a:blip r:embed="rId5"/>
          <a:stretch>
            <a:fillRect/>
          </a:stretch>
        </p:blipFill>
        <p:spPr>
          <a:xfrm>
            <a:off x="1275881" y="3531616"/>
            <a:ext cx="3074047" cy="995094"/>
          </a:xfrm>
          <a:prstGeom prst="rect">
            <a:avLst/>
          </a:prstGeom>
        </p:spPr>
      </p:pic>
      <p:sp>
        <p:nvSpPr>
          <p:cNvPr id="21" name="文本框 20">
            <a:extLst>
              <a:ext uri="{FF2B5EF4-FFF2-40B4-BE49-F238E27FC236}">
                <a16:creationId xmlns:a16="http://schemas.microsoft.com/office/drawing/2014/main" id="{89047F2E-11F1-E2D5-3FA7-CF2E8BB89043}"/>
              </a:ext>
            </a:extLst>
          </p:cNvPr>
          <p:cNvSpPr txBox="1"/>
          <p:nvPr/>
        </p:nvSpPr>
        <p:spPr>
          <a:xfrm>
            <a:off x="427279" y="1674311"/>
            <a:ext cx="8560013" cy="646331"/>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Using positional encoding to incorporate the order of elements in the sequence has become a common practice in Transformer models.</a:t>
            </a:r>
            <a:endParaRPr lang="zh-CN" altLang="en-US" dirty="0">
              <a:latin typeface="Times New Roman" panose="02020603050405020304" pitchFamily="18" charset="0"/>
              <a:cs typeface="Times New Roman" panose="02020603050405020304" pitchFamily="18" charset="0"/>
            </a:endParaRPr>
          </a:p>
        </p:txBody>
      </p:sp>
      <p:cxnSp>
        <p:nvCxnSpPr>
          <p:cNvPr id="30" name="直接连接符 29">
            <a:extLst>
              <a:ext uri="{FF2B5EF4-FFF2-40B4-BE49-F238E27FC236}">
                <a16:creationId xmlns:a16="http://schemas.microsoft.com/office/drawing/2014/main" id="{B42E03C8-2F3E-2E8F-A1C2-E98E3C46F9F9}"/>
              </a:ext>
            </a:extLst>
          </p:cNvPr>
          <p:cNvCxnSpPr/>
          <p:nvPr/>
        </p:nvCxnSpPr>
        <p:spPr>
          <a:xfrm>
            <a:off x="4572000" y="3165822"/>
            <a:ext cx="0" cy="3242662"/>
          </a:xfrm>
          <a:prstGeom prst="line">
            <a:avLst/>
          </a:prstGeom>
          <a:ln w="28575">
            <a:prstDash val="sysDash"/>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E5B46C2C-67EB-7916-34A1-B581F1121270}"/>
              </a:ext>
            </a:extLst>
          </p:cNvPr>
          <p:cNvSpPr txBox="1"/>
          <p:nvPr/>
        </p:nvSpPr>
        <p:spPr>
          <a:xfrm>
            <a:off x="299677" y="2780117"/>
            <a:ext cx="3916713"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APE : Absolute Position Encoding</a:t>
            </a:r>
            <a:endParaRPr lang="zh-CN" altLang="en-US" sz="2000" b="1" dirty="0">
              <a:latin typeface="Times New Roman" panose="02020603050405020304" pitchFamily="18" charset="0"/>
              <a:cs typeface="Times New Roman" panose="02020603050405020304" pitchFamily="18" charset="0"/>
            </a:endParaRPr>
          </a:p>
        </p:txBody>
      </p:sp>
      <p:sp>
        <p:nvSpPr>
          <p:cNvPr id="32" name="文本框 31">
            <a:extLst>
              <a:ext uri="{FF2B5EF4-FFF2-40B4-BE49-F238E27FC236}">
                <a16:creationId xmlns:a16="http://schemas.microsoft.com/office/drawing/2014/main" id="{5C0C3913-ADBC-84D8-AF5D-A1091D5C5946}"/>
              </a:ext>
            </a:extLst>
          </p:cNvPr>
          <p:cNvSpPr txBox="1"/>
          <p:nvPr/>
        </p:nvSpPr>
        <p:spPr>
          <a:xfrm>
            <a:off x="208086" y="3968799"/>
            <a:ext cx="1095172" cy="369332"/>
          </a:xfrm>
          <a:prstGeom prst="rect">
            <a:avLst/>
          </a:prstGeom>
          <a:noFill/>
        </p:spPr>
        <p:txBody>
          <a:bodyPr wrap="none" rtlCol="0">
            <a:spAutoFit/>
          </a:bodyPr>
          <a:lstStyle/>
          <a:p>
            <a:r>
              <a:rPr lang="en-US" altLang="zh-CN" b="1" dirty="0" err="1">
                <a:latin typeface="Times New Roman" panose="02020603050405020304" pitchFamily="18" charset="0"/>
                <a:cs typeface="Times New Roman" panose="02020603050405020304" pitchFamily="18" charset="0"/>
              </a:rPr>
              <a:t>Sinusidal</a:t>
            </a:r>
            <a:endParaRPr lang="zh-CN" altLang="en-US" b="1" dirty="0">
              <a:latin typeface="Times New Roman" panose="02020603050405020304" pitchFamily="18" charset="0"/>
              <a:cs typeface="Times New Roman" panose="02020603050405020304" pitchFamily="18" charset="0"/>
            </a:endParaRPr>
          </a:p>
        </p:txBody>
      </p:sp>
      <p:sp>
        <p:nvSpPr>
          <p:cNvPr id="33" name="文本框 32">
            <a:extLst>
              <a:ext uri="{FF2B5EF4-FFF2-40B4-BE49-F238E27FC236}">
                <a16:creationId xmlns:a16="http://schemas.microsoft.com/office/drawing/2014/main" id="{B653F58D-EE43-EFAB-EC8D-38E70C1B6DF3}"/>
              </a:ext>
            </a:extLst>
          </p:cNvPr>
          <p:cNvSpPr txBox="1"/>
          <p:nvPr/>
        </p:nvSpPr>
        <p:spPr>
          <a:xfrm>
            <a:off x="4839660" y="2780117"/>
            <a:ext cx="3858749" cy="400110"/>
          </a:xfrm>
          <a:prstGeom prst="rect">
            <a:avLst/>
          </a:prstGeom>
          <a:noFill/>
        </p:spPr>
        <p:txBody>
          <a:bodyPr wrap="none" rtlCol="0">
            <a:spAutoFit/>
          </a:bodyPr>
          <a:lstStyle/>
          <a:p>
            <a:r>
              <a:rPr lang="en-US" altLang="zh-CN" sz="2000" b="1" dirty="0">
                <a:latin typeface="Times New Roman" panose="02020603050405020304" pitchFamily="18" charset="0"/>
                <a:cs typeface="Times New Roman" panose="02020603050405020304" pitchFamily="18" charset="0"/>
              </a:rPr>
              <a:t>RPE : Relative Position Encoding</a:t>
            </a:r>
            <a:endParaRPr lang="zh-CN" altLang="en-US" sz="2000" b="1" dirty="0">
              <a:latin typeface="Times New Roman" panose="02020603050405020304" pitchFamily="18" charset="0"/>
              <a:cs typeface="Times New Roman" panose="02020603050405020304" pitchFamily="18" charset="0"/>
            </a:endParaRPr>
          </a:p>
        </p:txBody>
      </p:sp>
      <p:sp>
        <p:nvSpPr>
          <p:cNvPr id="35" name="文本框 34">
            <a:extLst>
              <a:ext uri="{FF2B5EF4-FFF2-40B4-BE49-F238E27FC236}">
                <a16:creationId xmlns:a16="http://schemas.microsoft.com/office/drawing/2014/main" id="{9AF66941-05C9-95A9-DF02-068E4EB51959}"/>
              </a:ext>
            </a:extLst>
          </p:cNvPr>
          <p:cNvSpPr txBox="1"/>
          <p:nvPr/>
        </p:nvSpPr>
        <p:spPr>
          <a:xfrm>
            <a:off x="4707286" y="3751867"/>
            <a:ext cx="671979" cy="369332"/>
          </a:xfrm>
          <a:prstGeom prst="rect">
            <a:avLst/>
          </a:prstGeom>
          <a:noFill/>
        </p:spPr>
        <p:txBody>
          <a:bodyPr wrap="none" rtlCol="0">
            <a:spAutoFit/>
          </a:bodyPr>
          <a:lstStyle/>
          <a:p>
            <a:r>
              <a:rPr lang="en-US" altLang="zh-CN" b="1" dirty="0">
                <a:latin typeface="Times New Roman" panose="02020603050405020304" pitchFamily="18" charset="0"/>
                <a:cs typeface="Times New Roman" panose="02020603050405020304" pitchFamily="18" charset="0"/>
              </a:rPr>
              <a:t>Alibi</a:t>
            </a:r>
            <a:endParaRPr lang="zh-CN" altLang="en-US" b="1" dirty="0">
              <a:latin typeface="Times New Roman" panose="02020603050405020304" pitchFamily="18" charset="0"/>
              <a:cs typeface="Times New Roman" panose="02020603050405020304" pitchFamily="18" charset="0"/>
            </a:endParaRPr>
          </a:p>
        </p:txBody>
      </p:sp>
      <p:sp>
        <p:nvSpPr>
          <p:cNvPr id="36" name="文本框 35">
            <a:extLst>
              <a:ext uri="{FF2B5EF4-FFF2-40B4-BE49-F238E27FC236}">
                <a16:creationId xmlns:a16="http://schemas.microsoft.com/office/drawing/2014/main" id="{8553475E-B9BA-7E5B-2BF2-B0FE5044260D}"/>
              </a:ext>
            </a:extLst>
          </p:cNvPr>
          <p:cNvSpPr txBox="1"/>
          <p:nvPr/>
        </p:nvSpPr>
        <p:spPr>
          <a:xfrm>
            <a:off x="4749173" y="5165228"/>
            <a:ext cx="761747" cy="369332"/>
          </a:xfrm>
          <a:prstGeom prst="rect">
            <a:avLst/>
          </a:prstGeom>
          <a:noFill/>
        </p:spPr>
        <p:txBody>
          <a:bodyPr wrap="none" rtlCol="0">
            <a:spAutoFit/>
          </a:bodyPr>
          <a:lstStyle/>
          <a:p>
            <a:r>
              <a:rPr lang="en-US" altLang="zh-CN" b="1" dirty="0" err="1">
                <a:latin typeface="Times New Roman" panose="02020603050405020304" pitchFamily="18" charset="0"/>
                <a:cs typeface="Times New Roman" panose="02020603050405020304" pitchFamily="18" charset="0"/>
              </a:rPr>
              <a:t>RoPE</a:t>
            </a:r>
            <a:endParaRPr lang="zh-CN" altLang="en-US" b="1" dirty="0">
              <a:latin typeface="Times New Roman" panose="02020603050405020304" pitchFamily="18" charset="0"/>
              <a:cs typeface="Times New Roman" panose="02020603050405020304" pitchFamily="18" charset="0"/>
            </a:endParaRPr>
          </a:p>
        </p:txBody>
      </p:sp>
      <p:pic>
        <p:nvPicPr>
          <p:cNvPr id="37" name="图片 36">
            <a:extLst>
              <a:ext uri="{FF2B5EF4-FFF2-40B4-BE49-F238E27FC236}">
                <a16:creationId xmlns:a16="http://schemas.microsoft.com/office/drawing/2014/main" id="{F0BBBFF4-6B29-FEFA-0F15-AC94A8FD5F33}"/>
              </a:ext>
            </a:extLst>
          </p:cNvPr>
          <p:cNvPicPr>
            <a:picLocks noChangeAspect="1"/>
          </p:cNvPicPr>
          <p:nvPr/>
        </p:nvPicPr>
        <p:blipFill>
          <a:blip r:embed="rId6">
            <a:extLst>
              <a:ext uri="{28A0092B-C50C-407E-A947-70E740481C1C}">
                <a14:useLocalDpi xmlns:a14="http://schemas.microsoft.com/office/drawing/2010/main" val="0"/>
              </a:ext>
            </a:extLst>
          </a:blip>
          <a:srcRect l="1274" t="2549" r="472"/>
          <a:stretch/>
        </p:blipFill>
        <p:spPr>
          <a:xfrm>
            <a:off x="5847549" y="4971151"/>
            <a:ext cx="3177121" cy="931559"/>
          </a:xfrm>
          <a:prstGeom prst="rect">
            <a:avLst/>
          </a:prstGeom>
        </p:spPr>
      </p:pic>
      <p:sp>
        <p:nvSpPr>
          <p:cNvPr id="40" name="箭头: 下 39">
            <a:extLst>
              <a:ext uri="{FF2B5EF4-FFF2-40B4-BE49-F238E27FC236}">
                <a16:creationId xmlns:a16="http://schemas.microsoft.com/office/drawing/2014/main" id="{076C8B31-5BC9-A7C5-0049-6009A595BA65}"/>
              </a:ext>
            </a:extLst>
          </p:cNvPr>
          <p:cNvSpPr/>
          <p:nvPr/>
        </p:nvSpPr>
        <p:spPr>
          <a:xfrm>
            <a:off x="6591234" y="5902710"/>
            <a:ext cx="355600" cy="356051"/>
          </a:xfrm>
          <a:prstGeom prst="downArrow">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890B51D8-19BF-3CF9-CC7F-CBB58A77E707}"/>
              </a:ext>
            </a:extLst>
          </p:cNvPr>
          <p:cNvSpPr txBox="1"/>
          <p:nvPr/>
        </p:nvSpPr>
        <p:spPr>
          <a:xfrm>
            <a:off x="5226559" y="6296967"/>
            <a:ext cx="3262881" cy="461665"/>
          </a:xfrm>
          <a:prstGeom prst="rect">
            <a:avLst/>
          </a:prstGeom>
          <a:noFill/>
        </p:spPr>
        <p:txBody>
          <a:bodyPr wrap="none" rtlCol="0">
            <a:spAutoFit/>
          </a:bodyPr>
          <a:lstStyle/>
          <a:p>
            <a:r>
              <a:rPr lang="en-US" altLang="zh-CN" sz="2400" b="1" dirty="0">
                <a:solidFill>
                  <a:srgbClr val="FF0000"/>
                </a:solidFill>
              </a:rPr>
              <a:t>Mainstream for LLMs</a:t>
            </a:r>
            <a:endParaRPr lang="zh-CN" altLang="en-US" sz="2400" b="1" dirty="0">
              <a:solidFill>
                <a:srgbClr val="FF0000"/>
              </a:solidFill>
            </a:endParaRPr>
          </a:p>
        </p:txBody>
      </p:sp>
      <p:sp>
        <p:nvSpPr>
          <p:cNvPr id="43" name="文本框 42">
            <a:extLst>
              <a:ext uri="{FF2B5EF4-FFF2-40B4-BE49-F238E27FC236}">
                <a16:creationId xmlns:a16="http://schemas.microsoft.com/office/drawing/2014/main" id="{079F89E4-7B9A-D841-2DFE-1D371572523B}"/>
              </a:ext>
            </a:extLst>
          </p:cNvPr>
          <p:cNvSpPr txBox="1"/>
          <p:nvPr/>
        </p:nvSpPr>
        <p:spPr>
          <a:xfrm>
            <a:off x="-58602" y="5608332"/>
            <a:ext cx="4572000" cy="1277273"/>
          </a:xfrm>
          <a:prstGeom prst="rect">
            <a:avLst/>
          </a:prstGeom>
          <a:noFill/>
        </p:spPr>
        <p:txBody>
          <a:bodyPr wrap="square">
            <a:spAutoFit/>
          </a:bodyPr>
          <a:lstStyle/>
          <a:p>
            <a:r>
              <a:rPr lang="en-US" altLang="zh-CN" sz="1100" b="0" i="0" dirty="0">
                <a:solidFill>
                  <a:srgbClr val="2E414F"/>
                </a:solidFill>
                <a:effectLst/>
                <a:latin typeface="Times New Roman" panose="02020603050405020304" pitchFamily="18" charset="0"/>
                <a:cs typeface="Times New Roman" panose="02020603050405020304" pitchFamily="18" charset="0"/>
              </a:rPr>
              <a:t>[1]</a:t>
            </a:r>
            <a:r>
              <a:rPr lang="en-US" altLang="zh-CN" sz="1100" b="0" i="0" dirty="0">
                <a:solidFill>
                  <a:srgbClr val="2E414F"/>
                </a:solidFill>
                <a:effectLst/>
                <a:latin typeface="Roboto" panose="02000000000000000000" pitchFamily="2" charset="0"/>
              </a:rPr>
              <a:t> </a:t>
            </a:r>
            <a:r>
              <a:rPr lang="en-US" altLang="zh-CN" sz="1100" dirty="0">
                <a:solidFill>
                  <a:srgbClr val="2E414F"/>
                </a:solidFill>
                <a:latin typeface="Times New Roman" panose="02020603050405020304" pitchFamily="18" charset="0"/>
                <a:cs typeface="Times New Roman" panose="02020603050405020304" pitchFamily="18" charset="0"/>
              </a:rPr>
              <a:t>Vaswani, Ashish et al. “Attention is All you Need.” Neural Information Processing Systems (2017). </a:t>
            </a:r>
          </a:p>
          <a:p>
            <a:r>
              <a:rPr lang="en-US" altLang="zh-CN" sz="1100" dirty="0">
                <a:solidFill>
                  <a:srgbClr val="2E414F"/>
                </a:solidFill>
                <a:latin typeface="Times New Roman" panose="02020603050405020304" pitchFamily="18" charset="0"/>
                <a:cs typeface="Times New Roman" panose="02020603050405020304" pitchFamily="18" charset="0"/>
              </a:rPr>
              <a:t>[2] Press, O., Smith, N.A., &amp; Lewis, M. (2021). “Train Short, Test Long: Attention with Linear Biases Enables Input Length Extrapolation.” (ICLR2022)</a:t>
            </a:r>
          </a:p>
          <a:p>
            <a:r>
              <a:rPr lang="en-US" altLang="zh-CN" sz="1100" dirty="0">
                <a:solidFill>
                  <a:srgbClr val="2E414F"/>
                </a:solidFill>
                <a:latin typeface="Times New Roman" panose="02020603050405020304" pitchFamily="18" charset="0"/>
                <a:cs typeface="Times New Roman" panose="02020603050405020304" pitchFamily="18" charset="0"/>
              </a:rPr>
              <a:t>[3] Su, J., Lu, Y., Pan, S., Wen, B., &amp; Liu, Y. (2021). </a:t>
            </a:r>
            <a:r>
              <a:rPr lang="en-US" altLang="zh-CN" sz="1100" dirty="0" err="1">
                <a:solidFill>
                  <a:srgbClr val="2E414F"/>
                </a:solidFill>
                <a:latin typeface="Times New Roman" panose="02020603050405020304" pitchFamily="18" charset="0"/>
                <a:cs typeface="Times New Roman" panose="02020603050405020304" pitchFamily="18" charset="0"/>
              </a:rPr>
              <a:t>RoFormer</a:t>
            </a:r>
            <a:r>
              <a:rPr lang="en-US" altLang="zh-CN" sz="1100" dirty="0">
                <a:solidFill>
                  <a:srgbClr val="2E414F"/>
                </a:solidFill>
                <a:latin typeface="Times New Roman" panose="02020603050405020304" pitchFamily="18" charset="0"/>
                <a:cs typeface="Times New Roman" panose="02020603050405020304" pitchFamily="18" charset="0"/>
              </a:rPr>
              <a:t>: Enhanced Transformer with Rotary Position Embedding. ( Neurocomputing)</a:t>
            </a:r>
            <a:endParaRPr lang="zh-CN" altLang="en-US" sz="1100" dirty="0">
              <a:solidFill>
                <a:srgbClr val="2E414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322228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49DA121-AAE1-8447-8DF5-6C89DB3D3284}"/>
              </a:ext>
            </a:extLst>
          </p:cNvPr>
          <p:cNvSpPr>
            <a:spLocks noGrp="1"/>
          </p:cNvSpPr>
          <p:nvPr>
            <p:ph type="title"/>
          </p:nvPr>
        </p:nvSpPr>
        <p:spPr>
          <a:xfrm>
            <a:off x="627063" y="593725"/>
            <a:ext cx="6068027" cy="1014413"/>
          </a:xfrm>
        </p:spPr>
        <p:txBody>
          <a:bodyPr/>
          <a:lstStyle/>
          <a:p>
            <a:r>
              <a:rPr lang="en-US" altLang="zh-CN" b="1" dirty="0"/>
              <a:t>Background: </a:t>
            </a:r>
            <a:r>
              <a:rPr lang="en-US" altLang="zh-CN" b="1" dirty="0" err="1"/>
              <a:t>RoPE</a:t>
            </a:r>
            <a:br>
              <a:rPr lang="en-US" altLang="zh-CN" b="1" dirty="0"/>
            </a:br>
            <a:r>
              <a:rPr lang="en-US" altLang="zh-CN" b="1" dirty="0"/>
              <a:t>(Rotary Position Embedding)</a:t>
            </a:r>
            <a:endParaRPr lang="zh-CN" altLang="en-US" b="1" dirty="0"/>
          </a:p>
        </p:txBody>
      </p:sp>
      <p:pic>
        <p:nvPicPr>
          <p:cNvPr id="3" name="图片 2">
            <a:extLst>
              <a:ext uri="{FF2B5EF4-FFF2-40B4-BE49-F238E27FC236}">
                <a16:creationId xmlns:a16="http://schemas.microsoft.com/office/drawing/2014/main" id="{7747880C-47FD-DE3E-4DD6-668143EFBF3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3718" y="4785854"/>
            <a:ext cx="2066956" cy="585238"/>
          </a:xfrm>
          <a:prstGeom prst="rect">
            <a:avLst/>
          </a:prstGeom>
        </p:spPr>
      </p:pic>
      <p:pic>
        <p:nvPicPr>
          <p:cNvPr id="4" name="图片 3">
            <a:extLst>
              <a:ext uri="{FF2B5EF4-FFF2-40B4-BE49-F238E27FC236}">
                <a16:creationId xmlns:a16="http://schemas.microsoft.com/office/drawing/2014/main" id="{D38E611C-6668-E128-9E01-807E82E62116}"/>
              </a:ext>
            </a:extLst>
          </p:cNvPr>
          <p:cNvPicPr>
            <a:picLocks noChangeAspect="1"/>
          </p:cNvPicPr>
          <p:nvPr/>
        </p:nvPicPr>
        <p:blipFill>
          <a:blip r:embed="rId4">
            <a:extLst>
              <a:ext uri="{28A0092B-C50C-407E-A947-70E740481C1C}">
                <a14:useLocalDpi xmlns:a14="http://schemas.microsoft.com/office/drawing/2010/main" val="0"/>
              </a:ext>
            </a:extLst>
          </a:blip>
          <a:srcRect l="1274" t="2549" r="472"/>
          <a:stretch/>
        </p:blipFill>
        <p:spPr>
          <a:xfrm>
            <a:off x="641100" y="2621108"/>
            <a:ext cx="7861799" cy="2305147"/>
          </a:xfrm>
          <a:prstGeom prst="rect">
            <a:avLst/>
          </a:prstGeom>
        </p:spPr>
      </p:pic>
      <p:pic>
        <p:nvPicPr>
          <p:cNvPr id="18" name="图片 17">
            <a:extLst>
              <a:ext uri="{FF2B5EF4-FFF2-40B4-BE49-F238E27FC236}">
                <a16:creationId xmlns:a16="http://schemas.microsoft.com/office/drawing/2014/main" id="{DE90E59C-C3D5-C3DD-DC08-05E175DDA164}"/>
              </a:ext>
            </a:extLst>
          </p:cNvPr>
          <p:cNvPicPr>
            <a:picLocks noChangeAspect="1"/>
          </p:cNvPicPr>
          <p:nvPr/>
        </p:nvPicPr>
        <p:blipFill>
          <a:blip r:embed="rId5"/>
          <a:stretch>
            <a:fillRect/>
          </a:stretch>
        </p:blipFill>
        <p:spPr>
          <a:xfrm>
            <a:off x="6550125" y="5290560"/>
            <a:ext cx="2448909" cy="338435"/>
          </a:xfrm>
          <a:prstGeom prst="rect">
            <a:avLst/>
          </a:prstGeom>
        </p:spPr>
      </p:pic>
      <p:sp>
        <p:nvSpPr>
          <p:cNvPr id="21" name="文本框 20">
            <a:extLst>
              <a:ext uri="{FF2B5EF4-FFF2-40B4-BE49-F238E27FC236}">
                <a16:creationId xmlns:a16="http://schemas.microsoft.com/office/drawing/2014/main" id="{FDBBE978-F697-062B-49EA-07BC6AA262FD}"/>
              </a:ext>
            </a:extLst>
          </p:cNvPr>
          <p:cNvSpPr txBox="1"/>
          <p:nvPr/>
        </p:nvSpPr>
        <p:spPr>
          <a:xfrm>
            <a:off x="133752" y="1902920"/>
            <a:ext cx="4873146" cy="369332"/>
          </a:xfrm>
          <a:prstGeom prst="rect">
            <a:avLst/>
          </a:prstGeom>
          <a:noFill/>
        </p:spPr>
        <p:txBody>
          <a:bodyPr wrap="square" rtlCol="0">
            <a:spAutoFit/>
          </a:bodyPr>
          <a:lstStyle/>
          <a:p>
            <a:r>
              <a:rPr lang="en-US" altLang="zh-CN" dirty="0">
                <a:latin typeface="Arial" panose="020B0604020202020204" pitchFamily="34" charset="0"/>
                <a:cs typeface="Arial" panose="020B0604020202020204" pitchFamily="34" charset="0"/>
              </a:rPr>
              <a:t>The rotary matrix for token at position m</a:t>
            </a:r>
            <a:endParaRPr lang="zh-CN" altLang="en-US" dirty="0">
              <a:latin typeface="Arial" panose="020B0604020202020204" pitchFamily="34" charset="0"/>
              <a:cs typeface="Arial" panose="020B0604020202020204" pitchFamily="34" charset="0"/>
            </a:endParaRPr>
          </a:p>
        </p:txBody>
      </p:sp>
      <p:sp>
        <p:nvSpPr>
          <p:cNvPr id="11" name="文本框 10">
            <a:extLst>
              <a:ext uri="{FF2B5EF4-FFF2-40B4-BE49-F238E27FC236}">
                <a16:creationId xmlns:a16="http://schemas.microsoft.com/office/drawing/2014/main" id="{AE4C669F-789C-84E3-DB81-6B300226ECBA}"/>
              </a:ext>
            </a:extLst>
          </p:cNvPr>
          <p:cNvSpPr txBox="1"/>
          <p:nvPr/>
        </p:nvSpPr>
        <p:spPr>
          <a:xfrm>
            <a:off x="641100" y="5371092"/>
            <a:ext cx="1465466" cy="830997"/>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Higher </a:t>
            </a:r>
          </a:p>
          <a:p>
            <a:r>
              <a:rPr lang="en-US" altLang="zh-CN" sz="2400" dirty="0">
                <a:latin typeface="Times New Roman" panose="02020603050405020304" pitchFamily="18" charset="0"/>
                <a:cs typeface="Times New Roman" panose="02020603050405020304" pitchFamily="18" charset="0"/>
              </a:rPr>
              <a:t>dimension</a:t>
            </a:r>
            <a:endParaRPr lang="zh-CN" altLang="en-US" sz="2400" dirty="0">
              <a:latin typeface="Times New Roman" panose="02020603050405020304" pitchFamily="18" charset="0"/>
              <a:cs typeface="Times New Roman" panose="02020603050405020304" pitchFamily="18" charset="0"/>
            </a:endParaRPr>
          </a:p>
        </p:txBody>
      </p:sp>
      <p:sp>
        <p:nvSpPr>
          <p:cNvPr id="12" name="箭头: 左右 11">
            <a:extLst>
              <a:ext uri="{FF2B5EF4-FFF2-40B4-BE49-F238E27FC236}">
                <a16:creationId xmlns:a16="http://schemas.microsoft.com/office/drawing/2014/main" id="{CAC634D6-25C2-0D23-D36C-E62C2C123028}"/>
              </a:ext>
            </a:extLst>
          </p:cNvPr>
          <p:cNvSpPr/>
          <p:nvPr/>
        </p:nvSpPr>
        <p:spPr>
          <a:xfrm>
            <a:off x="2435190" y="5614175"/>
            <a:ext cx="789271" cy="430490"/>
          </a:xfrm>
          <a:prstGeom prst="leftRightArrow">
            <a:avLst/>
          </a:prstGeom>
          <a:solidFill>
            <a:srgbClr val="C671D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A7094B52-9B7C-25B2-2880-B302C9395D82}"/>
              </a:ext>
            </a:extLst>
          </p:cNvPr>
          <p:cNvSpPr txBox="1"/>
          <p:nvPr/>
        </p:nvSpPr>
        <p:spPr>
          <a:xfrm>
            <a:off x="3661076" y="5379308"/>
            <a:ext cx="1414170" cy="830997"/>
          </a:xfrm>
          <a:prstGeom prst="rect">
            <a:avLst/>
          </a:prstGeom>
          <a:noFill/>
        </p:spPr>
        <p:txBody>
          <a:bodyPr wrap="none" rtlCol="0">
            <a:spAutoFit/>
          </a:bodyPr>
          <a:lstStyle/>
          <a:p>
            <a:r>
              <a:rPr lang="en-US" altLang="zh-CN" sz="2400" dirty="0">
                <a:latin typeface="Times New Roman" panose="02020603050405020304" pitchFamily="18" charset="0"/>
                <a:cs typeface="Times New Roman" panose="02020603050405020304" pitchFamily="18" charset="0"/>
              </a:rPr>
              <a:t>lower </a:t>
            </a:r>
          </a:p>
          <a:p>
            <a:r>
              <a:rPr lang="en-US" altLang="zh-CN" sz="2400" dirty="0">
                <a:latin typeface="Times New Roman" panose="02020603050405020304" pitchFamily="18" charset="0"/>
                <a:cs typeface="Times New Roman" panose="02020603050405020304" pitchFamily="18" charset="0"/>
              </a:rPr>
              <a:t>frequency</a:t>
            </a:r>
            <a:endParaRPr lang="zh-CN" altLang="en-US" sz="2400" dirty="0">
              <a:latin typeface="Times New Roman" panose="02020603050405020304" pitchFamily="18" charset="0"/>
              <a:cs typeface="Times New Roman" panose="02020603050405020304" pitchFamily="18" charset="0"/>
            </a:endParaRPr>
          </a:p>
        </p:txBody>
      </p:sp>
      <p:sp>
        <p:nvSpPr>
          <p:cNvPr id="14" name="文本框 13">
            <a:extLst>
              <a:ext uri="{FF2B5EF4-FFF2-40B4-BE49-F238E27FC236}">
                <a16:creationId xmlns:a16="http://schemas.microsoft.com/office/drawing/2014/main" id="{0411F394-B501-37F5-8202-91A6B8B680C1}"/>
              </a:ext>
            </a:extLst>
          </p:cNvPr>
          <p:cNvSpPr txBox="1"/>
          <p:nvPr/>
        </p:nvSpPr>
        <p:spPr>
          <a:xfrm>
            <a:off x="-58602" y="6467338"/>
            <a:ext cx="4572000" cy="430887"/>
          </a:xfrm>
          <a:prstGeom prst="rect">
            <a:avLst/>
          </a:prstGeom>
          <a:noFill/>
        </p:spPr>
        <p:txBody>
          <a:bodyPr wrap="square">
            <a:spAutoFit/>
          </a:bodyPr>
          <a:lstStyle/>
          <a:p>
            <a:r>
              <a:rPr lang="en-US" altLang="zh-CN" sz="1100" dirty="0">
                <a:solidFill>
                  <a:srgbClr val="2E414F"/>
                </a:solidFill>
                <a:latin typeface="Times New Roman" panose="02020603050405020304" pitchFamily="18" charset="0"/>
                <a:cs typeface="Times New Roman" panose="02020603050405020304" pitchFamily="18" charset="0"/>
              </a:rPr>
              <a:t>Su, J., Lu, Y., Pan, S., Wen, B., &amp; Liu, Y. (2021). </a:t>
            </a:r>
            <a:r>
              <a:rPr lang="en-US" altLang="zh-CN" sz="1100" dirty="0" err="1">
                <a:solidFill>
                  <a:srgbClr val="2E414F"/>
                </a:solidFill>
                <a:latin typeface="Times New Roman" panose="02020603050405020304" pitchFamily="18" charset="0"/>
                <a:cs typeface="Times New Roman" panose="02020603050405020304" pitchFamily="18" charset="0"/>
              </a:rPr>
              <a:t>RoFormer</a:t>
            </a:r>
            <a:r>
              <a:rPr lang="en-US" altLang="zh-CN" sz="1100" dirty="0">
                <a:solidFill>
                  <a:srgbClr val="2E414F"/>
                </a:solidFill>
                <a:latin typeface="Times New Roman" panose="02020603050405020304" pitchFamily="18" charset="0"/>
                <a:cs typeface="Times New Roman" panose="02020603050405020304" pitchFamily="18" charset="0"/>
              </a:rPr>
              <a:t>: Enhanced Transformer with Rotary Position Embedding. ( Neurocomputing)</a:t>
            </a:r>
            <a:endParaRPr lang="zh-CN" altLang="en-US" sz="1100" dirty="0">
              <a:solidFill>
                <a:srgbClr val="2E414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73276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FB70E0-8597-7D44-4CBC-83E0B3B36C1D}"/>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B649F930-6AA5-4F45-4C5D-A38D73CE9B41}"/>
              </a:ext>
            </a:extLst>
          </p:cNvPr>
          <p:cNvSpPr>
            <a:spLocks noGrp="1"/>
          </p:cNvSpPr>
          <p:nvPr>
            <p:ph type="title"/>
          </p:nvPr>
        </p:nvSpPr>
        <p:spPr>
          <a:xfrm>
            <a:off x="627063" y="593725"/>
            <a:ext cx="6068027" cy="1014413"/>
          </a:xfrm>
        </p:spPr>
        <p:txBody>
          <a:bodyPr/>
          <a:lstStyle/>
          <a:p>
            <a:r>
              <a:rPr lang="en-US" altLang="zh-CN" b="1" dirty="0"/>
              <a:t>Background: </a:t>
            </a:r>
            <a:r>
              <a:rPr lang="en-US" altLang="zh-CN" b="1" dirty="0" err="1"/>
              <a:t>RoPE</a:t>
            </a:r>
            <a:br>
              <a:rPr lang="en-US" altLang="zh-CN" b="1" dirty="0"/>
            </a:br>
            <a:r>
              <a:rPr lang="en-US" altLang="zh-CN" b="1" dirty="0"/>
              <a:t>(Rotary Position Embedding)</a:t>
            </a:r>
            <a:endParaRPr lang="zh-CN" altLang="en-US" b="1" dirty="0"/>
          </a:p>
        </p:txBody>
      </p:sp>
      <p:pic>
        <p:nvPicPr>
          <p:cNvPr id="2" name="图片 1">
            <a:extLst>
              <a:ext uri="{FF2B5EF4-FFF2-40B4-BE49-F238E27FC236}">
                <a16:creationId xmlns:a16="http://schemas.microsoft.com/office/drawing/2014/main" id="{91FDFBD0-88F4-8459-A614-9F9AD3D09B93}"/>
              </a:ext>
            </a:extLst>
          </p:cNvPr>
          <p:cNvPicPr>
            <a:picLocks noChangeAspect="1"/>
          </p:cNvPicPr>
          <p:nvPr/>
        </p:nvPicPr>
        <p:blipFill>
          <a:blip r:embed="rId3">
            <a:extLst>
              <a:ext uri="{28A0092B-C50C-407E-A947-70E740481C1C}">
                <a14:useLocalDpi xmlns:a14="http://schemas.microsoft.com/office/drawing/2010/main" val="0"/>
              </a:ext>
            </a:extLst>
          </a:blip>
          <a:srcRect t="2916" r="3772"/>
          <a:stretch/>
        </p:blipFill>
        <p:spPr>
          <a:xfrm>
            <a:off x="1600006" y="4825345"/>
            <a:ext cx="5230809" cy="1077948"/>
          </a:xfrm>
          <a:prstGeom prst="rect">
            <a:avLst/>
          </a:prstGeom>
        </p:spPr>
      </p:pic>
      <p:pic>
        <p:nvPicPr>
          <p:cNvPr id="5" name="图片 4">
            <a:extLst>
              <a:ext uri="{FF2B5EF4-FFF2-40B4-BE49-F238E27FC236}">
                <a16:creationId xmlns:a16="http://schemas.microsoft.com/office/drawing/2014/main" id="{B09AF7D9-1991-0DA3-DE15-1ACBCA45D382}"/>
              </a:ext>
            </a:extLst>
          </p:cNvPr>
          <p:cNvPicPr>
            <a:picLocks noChangeAspect="1"/>
          </p:cNvPicPr>
          <p:nvPr/>
        </p:nvPicPr>
        <p:blipFill>
          <a:blip r:embed="rId4"/>
          <a:srcRect r="55832"/>
          <a:stretch/>
        </p:blipFill>
        <p:spPr>
          <a:xfrm>
            <a:off x="319977" y="2739988"/>
            <a:ext cx="1434820" cy="1589804"/>
          </a:xfrm>
          <a:prstGeom prst="rect">
            <a:avLst/>
          </a:prstGeom>
        </p:spPr>
      </p:pic>
      <p:pic>
        <p:nvPicPr>
          <p:cNvPr id="7" name="图片 6">
            <a:extLst>
              <a:ext uri="{FF2B5EF4-FFF2-40B4-BE49-F238E27FC236}">
                <a16:creationId xmlns:a16="http://schemas.microsoft.com/office/drawing/2014/main" id="{55317226-0F2D-2762-6822-D68565CF75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558" y="2204358"/>
            <a:ext cx="2479679" cy="285142"/>
          </a:xfrm>
          <a:prstGeom prst="rect">
            <a:avLst/>
          </a:prstGeom>
        </p:spPr>
      </p:pic>
      <p:pic>
        <p:nvPicPr>
          <p:cNvPr id="8" name="图片 7">
            <a:extLst>
              <a:ext uri="{FF2B5EF4-FFF2-40B4-BE49-F238E27FC236}">
                <a16:creationId xmlns:a16="http://schemas.microsoft.com/office/drawing/2014/main" id="{C2C657A4-3759-5A70-25BC-D14378928A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4435" y="2142659"/>
            <a:ext cx="2196654" cy="346841"/>
          </a:xfrm>
          <a:prstGeom prst="rect">
            <a:avLst/>
          </a:prstGeom>
        </p:spPr>
      </p:pic>
      <p:pic>
        <p:nvPicPr>
          <p:cNvPr id="9" name="图片 8">
            <a:extLst>
              <a:ext uri="{FF2B5EF4-FFF2-40B4-BE49-F238E27FC236}">
                <a16:creationId xmlns:a16="http://schemas.microsoft.com/office/drawing/2014/main" id="{FF0625FB-97CA-F1C6-4873-1872F9A58FC1}"/>
              </a:ext>
            </a:extLst>
          </p:cNvPr>
          <p:cNvPicPr>
            <a:picLocks noChangeAspect="1"/>
          </p:cNvPicPr>
          <p:nvPr/>
        </p:nvPicPr>
        <p:blipFill>
          <a:blip r:embed="rId4"/>
          <a:srcRect l="52892"/>
          <a:stretch/>
        </p:blipFill>
        <p:spPr>
          <a:xfrm>
            <a:off x="4953893" y="2668535"/>
            <a:ext cx="1530310" cy="1589804"/>
          </a:xfrm>
          <a:prstGeom prst="rect">
            <a:avLst/>
          </a:prstGeom>
        </p:spPr>
      </p:pic>
      <p:pic>
        <p:nvPicPr>
          <p:cNvPr id="10" name="图片 9">
            <a:extLst>
              <a:ext uri="{FF2B5EF4-FFF2-40B4-BE49-F238E27FC236}">
                <a16:creationId xmlns:a16="http://schemas.microsoft.com/office/drawing/2014/main" id="{35C5E492-35EC-C540-D17E-6552DA48BAE5}"/>
              </a:ext>
            </a:extLst>
          </p:cNvPr>
          <p:cNvPicPr>
            <a:picLocks noChangeAspect="1"/>
          </p:cNvPicPr>
          <p:nvPr/>
        </p:nvPicPr>
        <p:blipFill>
          <a:blip r:embed="rId7">
            <a:extLst>
              <a:ext uri="{28A0092B-C50C-407E-A947-70E740481C1C}">
                <a14:useLocalDpi xmlns:a14="http://schemas.microsoft.com/office/drawing/2010/main" val="0"/>
              </a:ext>
            </a:extLst>
          </a:blip>
          <a:srcRect t="9940" b="27556"/>
          <a:stretch/>
        </p:blipFill>
        <p:spPr>
          <a:xfrm>
            <a:off x="2227397" y="3374998"/>
            <a:ext cx="1735772" cy="319784"/>
          </a:xfrm>
          <a:prstGeom prst="rect">
            <a:avLst/>
          </a:prstGeom>
        </p:spPr>
      </p:pic>
      <p:pic>
        <p:nvPicPr>
          <p:cNvPr id="17" name="图片 16">
            <a:extLst>
              <a:ext uri="{FF2B5EF4-FFF2-40B4-BE49-F238E27FC236}">
                <a16:creationId xmlns:a16="http://schemas.microsoft.com/office/drawing/2014/main" id="{D638C53A-A95E-C6EA-306C-AFF4C5F6C71D}"/>
              </a:ext>
            </a:extLst>
          </p:cNvPr>
          <p:cNvPicPr>
            <a:picLocks noChangeAspect="1"/>
          </p:cNvPicPr>
          <p:nvPr/>
        </p:nvPicPr>
        <p:blipFill>
          <a:blip r:embed="rId8">
            <a:extLst>
              <a:ext uri="{28A0092B-C50C-407E-A947-70E740481C1C}">
                <a14:useLocalDpi xmlns:a14="http://schemas.microsoft.com/office/drawing/2010/main" val="0"/>
              </a:ext>
            </a:extLst>
          </a:blip>
          <a:srcRect t="20340" b="14685"/>
          <a:stretch/>
        </p:blipFill>
        <p:spPr>
          <a:xfrm>
            <a:off x="6695090" y="3208515"/>
            <a:ext cx="1749098" cy="370642"/>
          </a:xfrm>
          <a:prstGeom prst="rect">
            <a:avLst/>
          </a:prstGeom>
        </p:spPr>
      </p:pic>
      <p:sp>
        <p:nvSpPr>
          <p:cNvPr id="11" name="文本框 10">
            <a:extLst>
              <a:ext uri="{FF2B5EF4-FFF2-40B4-BE49-F238E27FC236}">
                <a16:creationId xmlns:a16="http://schemas.microsoft.com/office/drawing/2014/main" id="{5D5C9BF8-74B7-45E0-B9E3-06E01686B9EE}"/>
              </a:ext>
            </a:extLst>
          </p:cNvPr>
          <p:cNvSpPr txBox="1"/>
          <p:nvPr/>
        </p:nvSpPr>
        <p:spPr>
          <a:xfrm>
            <a:off x="-58602" y="6437815"/>
            <a:ext cx="4572000" cy="430887"/>
          </a:xfrm>
          <a:prstGeom prst="rect">
            <a:avLst/>
          </a:prstGeom>
          <a:noFill/>
        </p:spPr>
        <p:txBody>
          <a:bodyPr wrap="square">
            <a:spAutoFit/>
          </a:bodyPr>
          <a:lstStyle/>
          <a:p>
            <a:r>
              <a:rPr lang="en-US" altLang="zh-CN" sz="1100" dirty="0">
                <a:solidFill>
                  <a:srgbClr val="2E414F"/>
                </a:solidFill>
                <a:latin typeface="Times New Roman" panose="02020603050405020304" pitchFamily="18" charset="0"/>
                <a:cs typeface="Times New Roman" panose="02020603050405020304" pitchFamily="18" charset="0"/>
              </a:rPr>
              <a:t>Su, J., Lu, Y., Pan, S., Wen, B., &amp; Liu, Y. (2021). </a:t>
            </a:r>
            <a:r>
              <a:rPr lang="en-US" altLang="zh-CN" sz="1100" dirty="0" err="1">
                <a:solidFill>
                  <a:srgbClr val="2E414F"/>
                </a:solidFill>
                <a:latin typeface="Times New Roman" panose="02020603050405020304" pitchFamily="18" charset="0"/>
                <a:cs typeface="Times New Roman" panose="02020603050405020304" pitchFamily="18" charset="0"/>
              </a:rPr>
              <a:t>RoFormer</a:t>
            </a:r>
            <a:r>
              <a:rPr lang="en-US" altLang="zh-CN" sz="1100" dirty="0">
                <a:solidFill>
                  <a:srgbClr val="2E414F"/>
                </a:solidFill>
                <a:latin typeface="Times New Roman" panose="02020603050405020304" pitchFamily="18" charset="0"/>
                <a:cs typeface="Times New Roman" panose="02020603050405020304" pitchFamily="18" charset="0"/>
              </a:rPr>
              <a:t>: Enhanced Transformer with Rotary Position Embedding. ( Neurocomputing)</a:t>
            </a:r>
            <a:endParaRPr lang="zh-CN" altLang="en-US" sz="1100" dirty="0">
              <a:solidFill>
                <a:srgbClr val="2E414F"/>
              </a:solidFill>
              <a:latin typeface="Times New Roman" panose="02020603050405020304" pitchFamily="18" charset="0"/>
              <a:cs typeface="Times New Roman" panose="02020603050405020304" pitchFamily="18" charset="0"/>
            </a:endParaRPr>
          </a:p>
        </p:txBody>
      </p:sp>
      <p:cxnSp>
        <p:nvCxnSpPr>
          <p:cNvPr id="13" name="直接连接符 12">
            <a:extLst>
              <a:ext uri="{FF2B5EF4-FFF2-40B4-BE49-F238E27FC236}">
                <a16:creationId xmlns:a16="http://schemas.microsoft.com/office/drawing/2014/main" id="{928C190A-1E53-9E84-D5D6-BAAAD10768F1}"/>
              </a:ext>
            </a:extLst>
          </p:cNvPr>
          <p:cNvCxnSpPr/>
          <p:nvPr/>
        </p:nvCxnSpPr>
        <p:spPr>
          <a:xfrm>
            <a:off x="4369870" y="2196314"/>
            <a:ext cx="0" cy="2357368"/>
          </a:xfrm>
          <a:prstGeom prst="line">
            <a:avLst/>
          </a:prstGeom>
          <a:ln w="19050">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5480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49DA121-AAE1-8447-8DF5-6C89DB3D3284}"/>
              </a:ext>
            </a:extLst>
          </p:cNvPr>
          <p:cNvSpPr>
            <a:spLocks noGrp="1"/>
          </p:cNvSpPr>
          <p:nvPr>
            <p:ph type="title"/>
          </p:nvPr>
        </p:nvSpPr>
        <p:spPr>
          <a:xfrm>
            <a:off x="627063" y="593725"/>
            <a:ext cx="6698647" cy="1014413"/>
          </a:xfrm>
        </p:spPr>
        <p:txBody>
          <a:bodyPr/>
          <a:lstStyle/>
          <a:p>
            <a:r>
              <a:rPr lang="en-US" altLang="zh-CN" b="1" dirty="0"/>
              <a:t>Related</a:t>
            </a:r>
            <a:r>
              <a:rPr lang="zh-CN" altLang="en-US" b="1" dirty="0"/>
              <a:t> </a:t>
            </a:r>
            <a:r>
              <a:rPr lang="en-US" altLang="zh-CN" b="1" dirty="0"/>
              <a:t>work</a:t>
            </a:r>
            <a:r>
              <a:rPr lang="zh-CN" altLang="en-US" b="1" dirty="0"/>
              <a:t>：</a:t>
            </a:r>
            <a:r>
              <a:rPr lang="en-US" altLang="zh-CN" b="1" dirty="0"/>
              <a:t>Length extrapolation</a:t>
            </a:r>
            <a:br>
              <a:rPr lang="en-US" altLang="zh-CN" b="1" dirty="0"/>
            </a:br>
            <a:r>
              <a:rPr lang="en-US" altLang="zh-CN" b="1" dirty="0"/>
              <a:t>methods without further training</a:t>
            </a:r>
            <a:endParaRPr lang="zh-CN" altLang="en-US" b="1" dirty="0"/>
          </a:p>
        </p:txBody>
      </p:sp>
      <p:cxnSp>
        <p:nvCxnSpPr>
          <p:cNvPr id="10" name="直接连接符 9">
            <a:extLst>
              <a:ext uri="{FF2B5EF4-FFF2-40B4-BE49-F238E27FC236}">
                <a16:creationId xmlns:a16="http://schemas.microsoft.com/office/drawing/2014/main" id="{4614A900-623F-5A53-D782-D72D3B2FC238}"/>
              </a:ext>
            </a:extLst>
          </p:cNvPr>
          <p:cNvCxnSpPr/>
          <p:nvPr/>
        </p:nvCxnSpPr>
        <p:spPr>
          <a:xfrm>
            <a:off x="3114260" y="1815548"/>
            <a:ext cx="0" cy="4479235"/>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图片 11">
            <a:extLst>
              <a:ext uri="{FF2B5EF4-FFF2-40B4-BE49-F238E27FC236}">
                <a16:creationId xmlns:a16="http://schemas.microsoft.com/office/drawing/2014/main" id="{AF75A2F8-3BB7-5AA5-47BA-4B8836F67CF2}"/>
              </a:ext>
            </a:extLst>
          </p:cNvPr>
          <p:cNvPicPr>
            <a:picLocks noChangeAspect="1"/>
          </p:cNvPicPr>
          <p:nvPr/>
        </p:nvPicPr>
        <p:blipFill>
          <a:blip r:embed="rId3"/>
          <a:stretch>
            <a:fillRect/>
          </a:stretch>
        </p:blipFill>
        <p:spPr>
          <a:xfrm>
            <a:off x="72887" y="2852531"/>
            <a:ext cx="2895597" cy="751036"/>
          </a:xfrm>
          <a:prstGeom prst="rect">
            <a:avLst/>
          </a:prstGeom>
        </p:spPr>
      </p:pic>
      <p:cxnSp>
        <p:nvCxnSpPr>
          <p:cNvPr id="14" name="直接连接符 13">
            <a:extLst>
              <a:ext uri="{FF2B5EF4-FFF2-40B4-BE49-F238E27FC236}">
                <a16:creationId xmlns:a16="http://schemas.microsoft.com/office/drawing/2014/main" id="{1B5ECD20-27C0-292D-F1E5-334BB286A460}"/>
              </a:ext>
            </a:extLst>
          </p:cNvPr>
          <p:cNvCxnSpPr/>
          <p:nvPr/>
        </p:nvCxnSpPr>
        <p:spPr>
          <a:xfrm>
            <a:off x="6096000" y="1755913"/>
            <a:ext cx="0" cy="4479235"/>
          </a:xfrm>
          <a:prstGeom prst="line">
            <a:avLst/>
          </a:prstGeom>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C61E665-BC98-1628-4D9F-41F567CFB199}"/>
              </a:ext>
            </a:extLst>
          </p:cNvPr>
          <p:cNvSpPr txBox="1"/>
          <p:nvPr/>
        </p:nvSpPr>
        <p:spPr>
          <a:xfrm>
            <a:off x="132521" y="1885016"/>
            <a:ext cx="654859"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Yarn</a:t>
            </a:r>
            <a:endParaRPr lang="zh-CN" altLang="en-US"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2F004A2F-9F1C-9A24-B483-B2D496909959}"/>
              </a:ext>
            </a:extLst>
          </p:cNvPr>
          <p:cNvSpPr txBox="1"/>
          <p:nvPr/>
        </p:nvSpPr>
        <p:spPr>
          <a:xfrm>
            <a:off x="132521" y="3931850"/>
            <a:ext cx="2895598" cy="1815882"/>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By interpolating the high-dimensional low-frequency components of </a:t>
            </a:r>
            <a:r>
              <a:rPr lang="en-US" altLang="zh-CN" sz="1600" dirty="0" err="1">
                <a:latin typeface="Arial" panose="020B0604020202020204" pitchFamily="34" charset="0"/>
                <a:cs typeface="Arial" panose="020B0604020202020204" pitchFamily="34" charset="0"/>
              </a:rPr>
              <a:t>RoPE</a:t>
            </a:r>
            <a:r>
              <a:rPr lang="en-US" altLang="zh-CN" sz="1600" dirty="0">
                <a:latin typeface="Arial" panose="020B0604020202020204" pitchFamily="34" charset="0"/>
                <a:cs typeface="Arial" panose="020B0604020202020204" pitchFamily="34" charset="0"/>
              </a:rPr>
              <a:t> while leaving the low-dimensional high-frequency parts unchanged, length extrapolation is achieved.</a:t>
            </a:r>
            <a:endParaRPr lang="zh-CN" altLang="en-US" sz="1600"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66AB85E9-FA4A-CB9A-B774-32D9DBEC9203}"/>
              </a:ext>
            </a:extLst>
          </p:cNvPr>
          <p:cNvSpPr txBox="1"/>
          <p:nvPr/>
        </p:nvSpPr>
        <p:spPr>
          <a:xfrm>
            <a:off x="3178599" y="1885016"/>
            <a:ext cx="787395"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CLEX</a:t>
            </a:r>
            <a:endParaRPr lang="zh-CN" altLang="en-US" dirty="0">
              <a:latin typeface="Arial" panose="020B0604020202020204" pitchFamily="34" charset="0"/>
              <a:cs typeface="Arial" panose="020B0604020202020204" pitchFamily="34" charset="0"/>
            </a:endParaRPr>
          </a:p>
        </p:txBody>
      </p:sp>
      <p:sp>
        <p:nvSpPr>
          <p:cNvPr id="22" name="文本框 21">
            <a:extLst>
              <a:ext uri="{FF2B5EF4-FFF2-40B4-BE49-F238E27FC236}">
                <a16:creationId xmlns:a16="http://schemas.microsoft.com/office/drawing/2014/main" id="{64084444-8A53-5AFA-6252-C6E520C66C2C}"/>
              </a:ext>
            </a:extLst>
          </p:cNvPr>
          <p:cNvSpPr txBox="1"/>
          <p:nvPr/>
        </p:nvSpPr>
        <p:spPr>
          <a:xfrm>
            <a:off x="3200402" y="3948828"/>
            <a:ext cx="2895598" cy="1815882"/>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CLEX assigns different </a:t>
            </a:r>
            <a:r>
              <a:rPr lang="el-GR" altLang="zh-CN" sz="1600" dirty="0">
                <a:latin typeface="Arial" panose="020B0604020202020204" pitchFamily="34" charset="0"/>
                <a:cs typeface="Arial" panose="020B0604020202020204" pitchFamily="34" charset="0"/>
              </a:rPr>
              <a:t>θ</a:t>
            </a:r>
            <a:r>
              <a:rPr lang="en-US" altLang="zh-CN" sz="1600" dirty="0">
                <a:latin typeface="Arial" panose="020B0604020202020204" pitchFamily="34" charset="0"/>
                <a:cs typeface="Arial" panose="020B0604020202020204" pitchFamily="34" charset="0"/>
              </a:rPr>
              <a:t>_</a:t>
            </a:r>
            <a:r>
              <a:rPr lang="en-US" altLang="zh-CN" sz="1600" dirty="0" err="1">
                <a:latin typeface="Arial" panose="020B0604020202020204" pitchFamily="34" charset="0"/>
                <a:cs typeface="Arial" panose="020B0604020202020204" pitchFamily="34" charset="0"/>
              </a:rPr>
              <a:t>i</a:t>
            </a:r>
            <a:r>
              <a:rPr lang="en-US" altLang="zh-CN" sz="1600" dirty="0">
                <a:latin typeface="Arial" panose="020B0604020202020204" pitchFamily="34" charset="0"/>
                <a:cs typeface="Arial" panose="020B0604020202020204" pitchFamily="34" charset="0"/>
              </a:rPr>
              <a:t> for each position, treating </a:t>
            </a:r>
            <a:r>
              <a:rPr lang="el-GR" altLang="zh-CN" sz="1600" dirty="0">
                <a:latin typeface="Arial" panose="020B0604020202020204" pitchFamily="34" charset="0"/>
                <a:cs typeface="Arial" panose="020B0604020202020204" pitchFamily="34" charset="0"/>
              </a:rPr>
              <a:t>θ</a:t>
            </a:r>
            <a:r>
              <a:rPr lang="en-US" altLang="zh-CN" sz="1600" dirty="0">
                <a:latin typeface="Arial" panose="020B0604020202020204" pitchFamily="34" charset="0"/>
                <a:cs typeface="Arial" panose="020B0604020202020204" pitchFamily="34" charset="0"/>
              </a:rPr>
              <a:t>_</a:t>
            </a:r>
            <a:r>
              <a:rPr lang="en-US" altLang="zh-CN" sz="1600" dirty="0" err="1">
                <a:latin typeface="Arial" panose="020B0604020202020204" pitchFamily="34" charset="0"/>
                <a:cs typeface="Arial" panose="020B0604020202020204" pitchFamily="34" charset="0"/>
              </a:rPr>
              <a:t>i</a:t>
            </a:r>
            <a:r>
              <a:rPr lang="en-US" altLang="zh-CN" sz="1600" dirty="0">
                <a:latin typeface="Arial" panose="020B0604020202020204" pitchFamily="34" charset="0"/>
                <a:cs typeface="Arial" panose="020B0604020202020204" pitchFamily="34" charset="0"/>
              </a:rPr>
              <a:t>(pos)  as a continuous function of position. It models this function using a neural ODE, fine-tuning the parameters to achieve better results.</a:t>
            </a:r>
            <a:endParaRPr lang="zh-CN" altLang="en-US" sz="1600" dirty="0">
              <a:latin typeface="Arial" panose="020B0604020202020204" pitchFamily="34" charset="0"/>
              <a:cs typeface="Arial" panose="020B0604020202020204" pitchFamily="34" charset="0"/>
            </a:endParaRPr>
          </a:p>
        </p:txBody>
      </p:sp>
      <p:pic>
        <p:nvPicPr>
          <p:cNvPr id="23" name="图片 22">
            <a:extLst>
              <a:ext uri="{FF2B5EF4-FFF2-40B4-BE49-F238E27FC236}">
                <a16:creationId xmlns:a16="http://schemas.microsoft.com/office/drawing/2014/main" id="{EED07D81-267A-1854-680B-5FC31FACB458}"/>
              </a:ext>
            </a:extLst>
          </p:cNvPr>
          <p:cNvPicPr>
            <a:picLocks noChangeAspect="1"/>
          </p:cNvPicPr>
          <p:nvPr/>
        </p:nvPicPr>
        <p:blipFill>
          <a:blip r:embed="rId4"/>
          <a:srcRect b="21957"/>
          <a:stretch/>
        </p:blipFill>
        <p:spPr>
          <a:xfrm>
            <a:off x="3178599" y="2795841"/>
            <a:ext cx="2853063" cy="807726"/>
          </a:xfrm>
          <a:prstGeom prst="rect">
            <a:avLst/>
          </a:prstGeom>
        </p:spPr>
      </p:pic>
      <p:sp>
        <p:nvSpPr>
          <p:cNvPr id="24" name="文本框 23">
            <a:extLst>
              <a:ext uri="{FF2B5EF4-FFF2-40B4-BE49-F238E27FC236}">
                <a16:creationId xmlns:a16="http://schemas.microsoft.com/office/drawing/2014/main" id="{A151A01D-CD4B-FC70-918D-9A2DB7DC6E40}"/>
              </a:ext>
            </a:extLst>
          </p:cNvPr>
          <p:cNvSpPr txBox="1"/>
          <p:nvPr/>
        </p:nvSpPr>
        <p:spPr>
          <a:xfrm>
            <a:off x="6160338" y="5925415"/>
            <a:ext cx="2895597" cy="646331"/>
          </a:xfrm>
          <a:prstGeom prst="rect">
            <a:avLst/>
          </a:prstGeom>
          <a:noFill/>
        </p:spPr>
        <p:txBody>
          <a:bodyPr wrap="square" rtlCol="0">
            <a:spAutoFit/>
          </a:bodyPr>
          <a:lstStyle/>
          <a:p>
            <a:r>
              <a:rPr lang="en-US" altLang="zh-CN" sz="1200" dirty="0">
                <a:solidFill>
                  <a:srgbClr val="2E414F"/>
                </a:solidFill>
                <a:latin typeface="Times New Roman" panose="02020603050405020304" pitchFamily="18" charset="0"/>
                <a:cs typeface="Times New Roman" panose="02020603050405020304" pitchFamily="18" charset="0"/>
              </a:rPr>
              <a:t>Jin, </a:t>
            </a:r>
            <a:r>
              <a:rPr lang="en-US" altLang="zh-CN" sz="1200" dirty="0" err="1">
                <a:solidFill>
                  <a:srgbClr val="2E414F"/>
                </a:solidFill>
                <a:latin typeface="Times New Roman" panose="02020603050405020304" pitchFamily="18" charset="0"/>
                <a:cs typeface="Times New Roman" panose="02020603050405020304" pitchFamily="18" charset="0"/>
              </a:rPr>
              <a:t>Hongye</a:t>
            </a:r>
            <a:r>
              <a:rPr lang="en-US" altLang="zh-CN" sz="1200" dirty="0">
                <a:solidFill>
                  <a:srgbClr val="2E414F"/>
                </a:solidFill>
                <a:latin typeface="Times New Roman" panose="02020603050405020304" pitchFamily="18" charset="0"/>
                <a:cs typeface="Times New Roman" panose="02020603050405020304" pitchFamily="18" charset="0"/>
              </a:rPr>
              <a:t> et al. “LLM Maybe </a:t>
            </a:r>
            <a:r>
              <a:rPr lang="en-US" altLang="zh-CN" sz="1200" dirty="0" err="1">
                <a:solidFill>
                  <a:srgbClr val="2E414F"/>
                </a:solidFill>
                <a:latin typeface="Times New Roman" panose="02020603050405020304" pitchFamily="18" charset="0"/>
                <a:cs typeface="Times New Roman" panose="02020603050405020304" pitchFamily="18" charset="0"/>
              </a:rPr>
              <a:t>LongLM</a:t>
            </a:r>
            <a:r>
              <a:rPr lang="en-US" altLang="zh-CN" sz="1200" dirty="0">
                <a:solidFill>
                  <a:srgbClr val="2E414F"/>
                </a:solidFill>
                <a:latin typeface="Times New Roman" panose="02020603050405020304" pitchFamily="18" charset="0"/>
                <a:cs typeface="Times New Roman" panose="02020603050405020304" pitchFamily="18" charset="0"/>
              </a:rPr>
              <a:t>: Self-Extend LLM Context Window Without Tuning.”  ICML2024</a:t>
            </a:r>
            <a:endParaRPr lang="zh-CN" altLang="en-US" sz="1200" dirty="0">
              <a:solidFill>
                <a:srgbClr val="2E414F"/>
              </a:solidFill>
              <a:latin typeface="Times New Roman" panose="02020603050405020304" pitchFamily="18" charset="0"/>
              <a:cs typeface="Times New Roman" panose="02020603050405020304" pitchFamily="18" charset="0"/>
            </a:endParaRPr>
          </a:p>
        </p:txBody>
      </p:sp>
      <p:sp>
        <p:nvSpPr>
          <p:cNvPr id="25" name="文本框 24">
            <a:extLst>
              <a:ext uri="{FF2B5EF4-FFF2-40B4-BE49-F238E27FC236}">
                <a16:creationId xmlns:a16="http://schemas.microsoft.com/office/drawing/2014/main" id="{D7B58497-DBE3-4B95-0521-93A67C0D0D9F}"/>
              </a:ext>
            </a:extLst>
          </p:cNvPr>
          <p:cNvSpPr txBox="1"/>
          <p:nvPr/>
        </p:nvSpPr>
        <p:spPr>
          <a:xfrm>
            <a:off x="6239853" y="4008498"/>
            <a:ext cx="2895598" cy="1077218"/>
          </a:xfrm>
          <a:prstGeom prst="rect">
            <a:avLst/>
          </a:prstGeom>
          <a:noFill/>
        </p:spPr>
        <p:txBody>
          <a:bodyPr wrap="square" rtlCol="0">
            <a:spAutoFit/>
          </a:bodyPr>
          <a:lstStyle/>
          <a:p>
            <a:r>
              <a:rPr lang="en-US" altLang="zh-CN" sz="1600" dirty="0">
                <a:latin typeface="Arial" panose="020B0604020202020204" pitchFamily="34" charset="0"/>
                <a:cs typeface="Arial" panose="020B0604020202020204" pitchFamily="34" charset="0"/>
              </a:rPr>
              <a:t>This approach employs rounding operations to convert each relative position into an integer. </a:t>
            </a:r>
            <a:endParaRPr lang="zh-CN" altLang="en-US" sz="1600" dirty="0">
              <a:latin typeface="Arial" panose="020B0604020202020204" pitchFamily="34" charset="0"/>
              <a:cs typeface="Arial" panose="020B0604020202020204" pitchFamily="34" charset="0"/>
            </a:endParaRPr>
          </a:p>
        </p:txBody>
      </p:sp>
      <p:pic>
        <p:nvPicPr>
          <p:cNvPr id="29" name="图片 28">
            <a:extLst>
              <a:ext uri="{FF2B5EF4-FFF2-40B4-BE49-F238E27FC236}">
                <a16:creationId xmlns:a16="http://schemas.microsoft.com/office/drawing/2014/main" id="{7EF11336-54A0-7184-88E3-8CB49B45CE0E}"/>
              </a:ext>
            </a:extLst>
          </p:cNvPr>
          <p:cNvPicPr>
            <a:picLocks noChangeAspect="1"/>
          </p:cNvPicPr>
          <p:nvPr/>
        </p:nvPicPr>
        <p:blipFill>
          <a:blip r:embed="rId5"/>
          <a:stretch>
            <a:fillRect/>
          </a:stretch>
        </p:blipFill>
        <p:spPr>
          <a:xfrm>
            <a:off x="6182142" y="2489513"/>
            <a:ext cx="2937438" cy="1227722"/>
          </a:xfrm>
          <a:prstGeom prst="rect">
            <a:avLst/>
          </a:prstGeom>
        </p:spPr>
      </p:pic>
      <p:sp>
        <p:nvSpPr>
          <p:cNvPr id="3" name="文本框 2">
            <a:extLst>
              <a:ext uri="{FF2B5EF4-FFF2-40B4-BE49-F238E27FC236}">
                <a16:creationId xmlns:a16="http://schemas.microsoft.com/office/drawing/2014/main" id="{D688E30A-14C0-0211-7F78-1A97D8553B00}"/>
              </a:ext>
            </a:extLst>
          </p:cNvPr>
          <p:cNvSpPr txBox="1"/>
          <p:nvPr/>
        </p:nvSpPr>
        <p:spPr>
          <a:xfrm>
            <a:off x="72886" y="5927279"/>
            <a:ext cx="2895598" cy="646331"/>
          </a:xfrm>
          <a:prstGeom prst="rect">
            <a:avLst/>
          </a:prstGeom>
          <a:noFill/>
        </p:spPr>
        <p:txBody>
          <a:bodyPr wrap="square">
            <a:spAutoFit/>
          </a:bodyPr>
          <a:lstStyle/>
          <a:p>
            <a:r>
              <a:rPr lang="en-US" altLang="zh-CN" sz="1200" dirty="0">
                <a:solidFill>
                  <a:srgbClr val="2E414F"/>
                </a:solidFill>
                <a:latin typeface="Times New Roman" panose="02020603050405020304" pitchFamily="18" charset="0"/>
                <a:cs typeface="Times New Roman" panose="02020603050405020304" pitchFamily="18" charset="0"/>
              </a:rPr>
              <a:t>Peng, Bowen et al. “</a:t>
            </a:r>
            <a:r>
              <a:rPr lang="en-US" altLang="zh-CN" sz="1200" dirty="0" err="1">
                <a:solidFill>
                  <a:srgbClr val="2E414F"/>
                </a:solidFill>
                <a:latin typeface="Times New Roman" panose="02020603050405020304" pitchFamily="18" charset="0"/>
                <a:cs typeface="Times New Roman" panose="02020603050405020304" pitchFamily="18" charset="0"/>
              </a:rPr>
              <a:t>YaRN</a:t>
            </a:r>
            <a:r>
              <a:rPr lang="en-US" altLang="zh-CN" sz="1200" dirty="0">
                <a:solidFill>
                  <a:srgbClr val="2E414F"/>
                </a:solidFill>
                <a:latin typeface="Times New Roman" panose="02020603050405020304" pitchFamily="18" charset="0"/>
                <a:cs typeface="Times New Roman" panose="02020603050405020304" pitchFamily="18" charset="0"/>
              </a:rPr>
              <a:t>: Efficient Context Window Extension of Large Language Models.”  ICLR2024 </a:t>
            </a:r>
            <a:endParaRPr lang="zh-CN" altLang="en-US" sz="1200" dirty="0">
              <a:solidFill>
                <a:srgbClr val="2E414F"/>
              </a:solidFill>
              <a:latin typeface="Times New Roman" panose="02020603050405020304" pitchFamily="18" charset="0"/>
              <a:cs typeface="Times New Roman" panose="02020603050405020304" pitchFamily="18" charset="0"/>
            </a:endParaRPr>
          </a:p>
        </p:txBody>
      </p:sp>
      <p:sp>
        <p:nvSpPr>
          <p:cNvPr id="5" name="文本框 4">
            <a:extLst>
              <a:ext uri="{FF2B5EF4-FFF2-40B4-BE49-F238E27FC236}">
                <a16:creationId xmlns:a16="http://schemas.microsoft.com/office/drawing/2014/main" id="{7B0D30E0-8016-0675-D617-9C9A5DD96657}"/>
              </a:ext>
            </a:extLst>
          </p:cNvPr>
          <p:cNvSpPr txBox="1"/>
          <p:nvPr/>
        </p:nvSpPr>
        <p:spPr>
          <a:xfrm>
            <a:off x="3178599" y="5899885"/>
            <a:ext cx="2917401" cy="646331"/>
          </a:xfrm>
          <a:prstGeom prst="rect">
            <a:avLst/>
          </a:prstGeom>
          <a:noFill/>
        </p:spPr>
        <p:txBody>
          <a:bodyPr wrap="square">
            <a:spAutoFit/>
          </a:bodyPr>
          <a:lstStyle/>
          <a:p>
            <a:r>
              <a:rPr lang="en-US" altLang="zh-CN" sz="1200" dirty="0">
                <a:solidFill>
                  <a:srgbClr val="2E414F"/>
                </a:solidFill>
                <a:latin typeface="Times New Roman" panose="02020603050405020304" pitchFamily="18" charset="0"/>
                <a:cs typeface="Times New Roman" panose="02020603050405020304" pitchFamily="18" charset="0"/>
              </a:rPr>
              <a:t>Chen, </a:t>
            </a:r>
            <a:r>
              <a:rPr lang="en-US" altLang="zh-CN" sz="1200" dirty="0" err="1">
                <a:solidFill>
                  <a:srgbClr val="2E414F"/>
                </a:solidFill>
                <a:latin typeface="Times New Roman" panose="02020603050405020304" pitchFamily="18" charset="0"/>
                <a:cs typeface="Times New Roman" panose="02020603050405020304" pitchFamily="18" charset="0"/>
              </a:rPr>
              <a:t>Guanzheng</a:t>
            </a:r>
            <a:r>
              <a:rPr lang="en-US" altLang="zh-CN" sz="1200" dirty="0">
                <a:solidFill>
                  <a:srgbClr val="2E414F"/>
                </a:solidFill>
                <a:latin typeface="Times New Roman" panose="02020603050405020304" pitchFamily="18" charset="0"/>
                <a:cs typeface="Times New Roman" panose="02020603050405020304" pitchFamily="18" charset="0"/>
              </a:rPr>
              <a:t> et al. “CLEX: Continuous Length Extrapolation for Large Language Models.”  ICLR2024</a:t>
            </a:r>
            <a:endParaRPr lang="zh-CN" altLang="en-US" sz="1200" dirty="0">
              <a:solidFill>
                <a:srgbClr val="2E414F"/>
              </a:solidFill>
              <a:latin typeface="Times New Roman" panose="02020603050405020304" pitchFamily="18" charset="0"/>
              <a:cs typeface="Times New Roman" panose="02020603050405020304" pitchFamily="18" charset="0"/>
            </a:endParaRPr>
          </a:p>
        </p:txBody>
      </p:sp>
      <p:sp>
        <p:nvSpPr>
          <p:cNvPr id="7" name="文本框 6">
            <a:extLst>
              <a:ext uri="{FF2B5EF4-FFF2-40B4-BE49-F238E27FC236}">
                <a16:creationId xmlns:a16="http://schemas.microsoft.com/office/drawing/2014/main" id="{079365AD-7892-5492-2C34-9551A84A541A}"/>
              </a:ext>
            </a:extLst>
          </p:cNvPr>
          <p:cNvSpPr txBox="1"/>
          <p:nvPr/>
        </p:nvSpPr>
        <p:spPr>
          <a:xfrm>
            <a:off x="6117803" y="1885016"/>
            <a:ext cx="1377300" cy="369332"/>
          </a:xfrm>
          <a:prstGeom prst="rect">
            <a:avLst/>
          </a:prstGeom>
          <a:noFill/>
        </p:spPr>
        <p:txBody>
          <a:bodyPr wrap="none" rtlCol="0">
            <a:spAutoFit/>
          </a:bodyPr>
          <a:lstStyle/>
          <a:p>
            <a:r>
              <a:rPr lang="en-US" altLang="zh-CN" dirty="0">
                <a:latin typeface="Arial" panose="020B0604020202020204" pitchFamily="34" charset="0"/>
                <a:cs typeface="Arial" panose="020B0604020202020204" pitchFamily="34" charset="0"/>
              </a:rPr>
              <a:t>Self-Extend</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98576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B4BC1B-D02C-91A5-4ADC-530BD688EE14}"/>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8B221C79-006F-E603-1B10-222FDD0EDE7C}"/>
              </a:ext>
            </a:extLst>
          </p:cNvPr>
          <p:cNvSpPr>
            <a:spLocks noGrp="1"/>
          </p:cNvSpPr>
          <p:nvPr>
            <p:ph type="title"/>
          </p:nvPr>
        </p:nvSpPr>
        <p:spPr>
          <a:xfrm>
            <a:off x="627063" y="593725"/>
            <a:ext cx="7889875" cy="1014413"/>
          </a:xfrm>
        </p:spPr>
        <p:txBody>
          <a:bodyPr/>
          <a:lstStyle/>
          <a:p>
            <a:r>
              <a:rPr lang="en-US" altLang="zh-CN" b="1" dirty="0"/>
              <a:t>Take-away</a:t>
            </a:r>
            <a:r>
              <a:rPr lang="zh-CN" altLang="en-US" b="1" dirty="0"/>
              <a:t> </a:t>
            </a:r>
            <a:r>
              <a:rPr lang="en-US" altLang="zh-CN" b="1" dirty="0"/>
              <a:t>Messages</a:t>
            </a:r>
            <a:endParaRPr lang="zh-CN" altLang="en-US" b="1" dirty="0"/>
          </a:p>
        </p:txBody>
      </p:sp>
      <p:sp>
        <p:nvSpPr>
          <p:cNvPr id="2" name="文本框 7">
            <a:extLst>
              <a:ext uri="{FF2B5EF4-FFF2-40B4-BE49-F238E27FC236}">
                <a16:creationId xmlns:a16="http://schemas.microsoft.com/office/drawing/2014/main" id="{26E95F0F-1D69-A1F1-19B0-3869A567258E}"/>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
        <p:nvSpPr>
          <p:cNvPr id="3" name="文本框 2">
            <a:extLst>
              <a:ext uri="{FF2B5EF4-FFF2-40B4-BE49-F238E27FC236}">
                <a16:creationId xmlns:a16="http://schemas.microsoft.com/office/drawing/2014/main" id="{788619F7-B610-0805-0CCA-FB8D7EB96D0A}"/>
              </a:ext>
            </a:extLst>
          </p:cNvPr>
          <p:cNvSpPr txBox="1"/>
          <p:nvPr/>
        </p:nvSpPr>
        <p:spPr>
          <a:xfrm>
            <a:off x="411791" y="2063118"/>
            <a:ext cx="8105145" cy="3477875"/>
          </a:xfrm>
          <a:prstGeom prst="rect">
            <a:avLst/>
          </a:prstGeom>
          <a:noFill/>
        </p:spPr>
        <p:txBody>
          <a:bodyPr wrap="square" rtlCol="0">
            <a:spAutoFit/>
          </a:bodyPr>
          <a:lstStyle/>
          <a:p>
            <a:pPr marL="285750" indent="-285750">
              <a:buFont typeface="Wingdings" pitchFamily="2" charset="2"/>
              <a:buChar char="ü"/>
            </a:pPr>
            <a:r>
              <a:rPr kumimoji="1" lang="en-US" altLang="zh-CN" sz="2000" b="1" dirty="0">
                <a:latin typeface="Arial" panose="020B0604020202020204" pitchFamily="34" charset="0"/>
              </a:rPr>
              <a:t>High-dimensional components of </a:t>
            </a:r>
            <a:r>
              <a:rPr kumimoji="1" lang="en-US" altLang="zh-CN" sz="2000" b="1" dirty="0" err="1">
                <a:latin typeface="Arial" panose="020B0604020202020204" pitchFamily="34" charset="0"/>
              </a:rPr>
              <a:t>RoPE</a:t>
            </a:r>
            <a:r>
              <a:rPr kumimoji="1" lang="en-US" altLang="zh-CN" sz="2000" b="1" dirty="0">
                <a:latin typeface="Arial" panose="020B0604020202020204" pitchFamily="34" charset="0"/>
              </a:rPr>
              <a:t> with low frequency have a greater impact than low-dimensional high-frequency components.</a:t>
            </a:r>
          </a:p>
          <a:p>
            <a:pPr marL="285750" indent="-285750">
              <a:buFont typeface="Wingdings" pitchFamily="2" charset="2"/>
              <a:buChar char="ü"/>
            </a:pPr>
            <a:endParaRPr kumimoji="1" lang="en-US" altLang="zh-CN" sz="2000" dirty="0">
              <a:latin typeface="Arial" panose="020B0604020202020204" pitchFamily="34" charset="0"/>
            </a:endParaRPr>
          </a:p>
          <a:p>
            <a:pPr marL="285750" indent="-285750">
              <a:buFont typeface="Wingdings" pitchFamily="2" charset="2"/>
              <a:buChar char="ü"/>
            </a:pPr>
            <a:r>
              <a:rPr kumimoji="1" lang="en-US" altLang="zh-CN" sz="2000" b="1" dirty="0">
                <a:latin typeface="Arial" panose="020B0604020202020204" pitchFamily="34" charset="0"/>
              </a:rPr>
              <a:t>Exceeding pre-training input lengths causes high-dimensional anomalies, while length extrapolation methods extend high-dimensional attention allocation over longer distances.</a:t>
            </a:r>
          </a:p>
          <a:p>
            <a:pPr marL="285750" indent="-285750">
              <a:buFont typeface="Wingdings" pitchFamily="2" charset="2"/>
              <a:buChar char="ü"/>
            </a:pPr>
            <a:endParaRPr kumimoji="1" lang="en-US" altLang="zh-CN" sz="2000" b="1" dirty="0">
              <a:latin typeface="Arial" panose="020B0604020202020204" pitchFamily="34" charset="0"/>
            </a:endParaRPr>
          </a:p>
          <a:p>
            <a:pPr marL="285750" indent="-285750">
              <a:buFont typeface="Wingdings" pitchFamily="2" charset="2"/>
              <a:buChar char="ü"/>
            </a:pPr>
            <a:r>
              <a:rPr kumimoji="1" lang="en-US" altLang="zh-CN" sz="2000" b="1" dirty="0">
                <a:latin typeface="Arial" panose="020B0604020202020204" pitchFamily="34" charset="0"/>
              </a:rPr>
              <a:t>Attention heads with strong token-distance and dimension correlation, called Positional Heads, are key for modeling text distances.</a:t>
            </a:r>
          </a:p>
        </p:txBody>
      </p:sp>
    </p:spTree>
    <p:extLst>
      <p:ext uri="{BB962C8B-B14F-4D97-AF65-F5344CB8AC3E}">
        <p14:creationId xmlns:p14="http://schemas.microsoft.com/office/powerpoint/2010/main" val="5931764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BF47B0-0760-4B19-E061-973351154B38}"/>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94121125-ECDB-AD69-F794-83596A3666D2}"/>
              </a:ext>
            </a:extLst>
          </p:cNvPr>
          <p:cNvSpPr>
            <a:spLocks noGrp="1"/>
          </p:cNvSpPr>
          <p:nvPr>
            <p:ph type="title"/>
          </p:nvPr>
        </p:nvSpPr>
        <p:spPr>
          <a:xfrm>
            <a:off x="627063" y="593725"/>
            <a:ext cx="7889875" cy="1014413"/>
          </a:xfrm>
        </p:spPr>
        <p:txBody>
          <a:bodyPr/>
          <a:lstStyle/>
          <a:p>
            <a:r>
              <a:rPr lang="en-US" altLang="zh-CN" b="1" dirty="0"/>
              <a:t>Dataset</a:t>
            </a:r>
            <a:r>
              <a:rPr lang="zh-CN" altLang="en-US" b="1" dirty="0"/>
              <a:t> </a:t>
            </a:r>
            <a:r>
              <a:rPr lang="en-US" altLang="zh-CN" b="1" dirty="0"/>
              <a:t>&amp;</a:t>
            </a:r>
            <a:r>
              <a:rPr lang="zh-CN" altLang="en-US" b="1" dirty="0"/>
              <a:t> </a:t>
            </a:r>
            <a:r>
              <a:rPr lang="en-US" altLang="zh-CN" b="1" dirty="0"/>
              <a:t>Model</a:t>
            </a:r>
            <a:r>
              <a:rPr lang="zh-CN" altLang="en-US" b="1" dirty="0"/>
              <a:t> </a:t>
            </a:r>
            <a:r>
              <a:rPr lang="en-US" altLang="zh-CN" b="1" dirty="0"/>
              <a:t>for</a:t>
            </a:r>
            <a:r>
              <a:rPr lang="zh-CN" altLang="en-US" b="1" dirty="0"/>
              <a:t> </a:t>
            </a:r>
            <a:r>
              <a:rPr lang="en-US" altLang="zh-CN" b="1" dirty="0"/>
              <a:t>Analysis</a:t>
            </a:r>
            <a:endParaRPr lang="zh-CN" altLang="en-US" b="1" dirty="0"/>
          </a:p>
        </p:txBody>
      </p:sp>
      <p:cxnSp>
        <p:nvCxnSpPr>
          <p:cNvPr id="51" name="直线连接符 50">
            <a:extLst>
              <a:ext uri="{FF2B5EF4-FFF2-40B4-BE49-F238E27FC236}">
                <a16:creationId xmlns:a16="http://schemas.microsoft.com/office/drawing/2014/main" id="{88481D05-7F7D-9BA4-4118-D7FE44BD2307}"/>
              </a:ext>
            </a:extLst>
          </p:cNvPr>
          <p:cNvCxnSpPr/>
          <p:nvPr/>
        </p:nvCxnSpPr>
        <p:spPr>
          <a:xfrm>
            <a:off x="592931" y="3640431"/>
            <a:ext cx="7958138" cy="0"/>
          </a:xfrm>
          <a:prstGeom prst="line">
            <a:avLst/>
          </a:prstGeom>
          <a:noFill/>
          <a:ln w="19050" cap="flat" cmpd="sng" algn="ctr">
            <a:solidFill>
              <a:srgbClr val="7030A0"/>
            </a:solidFill>
            <a:prstDash val="dash"/>
            <a:miter lim="800000"/>
          </a:ln>
          <a:effectLst/>
        </p:spPr>
      </p:cxnSp>
      <p:sp>
        <p:nvSpPr>
          <p:cNvPr id="27" name="文本框 26">
            <a:extLst>
              <a:ext uri="{FF2B5EF4-FFF2-40B4-BE49-F238E27FC236}">
                <a16:creationId xmlns:a16="http://schemas.microsoft.com/office/drawing/2014/main" id="{60FA8777-F724-5FE8-F0E0-7881FE98EC4F}"/>
              </a:ext>
            </a:extLst>
          </p:cNvPr>
          <p:cNvSpPr txBox="1"/>
          <p:nvPr/>
        </p:nvSpPr>
        <p:spPr>
          <a:xfrm>
            <a:off x="23952" y="5890442"/>
            <a:ext cx="9144000" cy="276999"/>
          </a:xfrm>
          <a:prstGeom prst="rect">
            <a:avLst/>
          </a:prstGeom>
          <a:noFill/>
        </p:spPr>
        <p:txBody>
          <a:bodyPr wrap="square">
            <a:spAutoFit/>
          </a:bodyPr>
          <a:lstStyle/>
          <a:p>
            <a:pPr algn="ctr"/>
            <a:r>
              <a:rPr lang="en-US" altLang="zh-CN" sz="1200" dirty="0">
                <a:solidFill>
                  <a:srgbClr val="2E414F"/>
                </a:solidFill>
                <a:latin typeface="Roboto" panose="02000000000000000000" pitchFamily="2" charset="0"/>
              </a:rPr>
              <a:t>Bai, </a:t>
            </a:r>
            <a:r>
              <a:rPr lang="en-US" altLang="zh-CN" sz="1200" dirty="0" err="1">
                <a:solidFill>
                  <a:srgbClr val="2E414F"/>
                </a:solidFill>
                <a:latin typeface="Roboto" panose="02000000000000000000" pitchFamily="2" charset="0"/>
              </a:rPr>
              <a:t>Yushi</a:t>
            </a:r>
            <a:r>
              <a:rPr lang="en-US" altLang="zh-CN" sz="1200" dirty="0">
                <a:solidFill>
                  <a:srgbClr val="2E414F"/>
                </a:solidFill>
                <a:latin typeface="Roboto" panose="02000000000000000000" pitchFamily="2" charset="0"/>
              </a:rPr>
              <a:t> et al. “</a:t>
            </a:r>
            <a:r>
              <a:rPr lang="en-US" altLang="zh-CN" sz="1200" dirty="0" err="1">
                <a:solidFill>
                  <a:srgbClr val="2E414F"/>
                </a:solidFill>
                <a:latin typeface="Roboto" panose="02000000000000000000" pitchFamily="2" charset="0"/>
              </a:rPr>
              <a:t>LongBench</a:t>
            </a:r>
            <a:r>
              <a:rPr lang="en-US" altLang="zh-CN" sz="1200" dirty="0">
                <a:solidFill>
                  <a:srgbClr val="2E414F"/>
                </a:solidFill>
                <a:latin typeface="Roboto" panose="02000000000000000000" pitchFamily="2" charset="0"/>
              </a:rPr>
              <a:t>: A Bilingual, Multitask Benchmark for Long Context Understanding.” (ACL2023)</a:t>
            </a:r>
            <a:endParaRPr lang="es-419" altLang="zh-CN" sz="1200" dirty="0">
              <a:solidFill>
                <a:srgbClr val="2E414F"/>
              </a:solidFill>
              <a:latin typeface="Roboto" panose="02000000000000000000" pitchFamily="2" charset="0"/>
            </a:endParaRPr>
          </a:p>
        </p:txBody>
      </p:sp>
      <p:sp>
        <p:nvSpPr>
          <p:cNvPr id="2" name="文本框 1">
            <a:extLst>
              <a:ext uri="{FF2B5EF4-FFF2-40B4-BE49-F238E27FC236}">
                <a16:creationId xmlns:a16="http://schemas.microsoft.com/office/drawing/2014/main" id="{2149DE22-C658-2BB0-0576-A5B939D05A56}"/>
              </a:ext>
            </a:extLst>
          </p:cNvPr>
          <p:cNvSpPr txBox="1"/>
          <p:nvPr/>
        </p:nvSpPr>
        <p:spPr>
          <a:xfrm>
            <a:off x="302027" y="1818527"/>
            <a:ext cx="7397393" cy="400110"/>
          </a:xfrm>
          <a:prstGeom prst="rect">
            <a:avLst/>
          </a:prstGeom>
          <a:noFill/>
        </p:spPr>
        <p:txBody>
          <a:bodyPr wrap="square" rtlCol="0">
            <a:spAutoFit/>
          </a:bodyPr>
          <a:lstStyle/>
          <a:p>
            <a:r>
              <a:rPr kumimoji="1" lang="en-US" altLang="zh-CN" sz="2000" b="1" dirty="0">
                <a:latin typeface="Arial" panose="020B0604020202020204" pitchFamily="34" charset="0"/>
              </a:rPr>
              <a:t>Dataset: </a:t>
            </a:r>
            <a:r>
              <a:rPr kumimoji="1" lang="en-US" altLang="zh-CN" sz="2000" b="1" dirty="0" err="1">
                <a:latin typeface="Arial" panose="020B0604020202020204" pitchFamily="34" charset="0"/>
              </a:rPr>
              <a:t>LongBench</a:t>
            </a:r>
            <a:endParaRPr kumimoji="1" lang="en-US" altLang="zh-CN" sz="2000" dirty="0">
              <a:latin typeface="Arial" panose="020B0604020202020204" pitchFamily="34" charset="0"/>
            </a:endParaRPr>
          </a:p>
        </p:txBody>
      </p:sp>
      <p:sp>
        <p:nvSpPr>
          <p:cNvPr id="4" name="文本框 3">
            <a:extLst>
              <a:ext uri="{FF2B5EF4-FFF2-40B4-BE49-F238E27FC236}">
                <a16:creationId xmlns:a16="http://schemas.microsoft.com/office/drawing/2014/main" id="{952CCE39-2B4A-C625-D419-8B581D9338BF}"/>
              </a:ext>
            </a:extLst>
          </p:cNvPr>
          <p:cNvSpPr txBox="1"/>
          <p:nvPr/>
        </p:nvSpPr>
        <p:spPr>
          <a:xfrm>
            <a:off x="302026" y="3814829"/>
            <a:ext cx="7397393" cy="2123658"/>
          </a:xfrm>
          <a:prstGeom prst="rect">
            <a:avLst/>
          </a:prstGeom>
          <a:noFill/>
        </p:spPr>
        <p:txBody>
          <a:bodyPr wrap="square" rtlCol="0">
            <a:spAutoFit/>
          </a:bodyPr>
          <a:lstStyle/>
          <a:p>
            <a:pPr marL="342900" indent="-342900">
              <a:buFont typeface="Arial" panose="020B0604020202020204" pitchFamily="34" charset="0"/>
              <a:buChar char="•"/>
            </a:pPr>
            <a:r>
              <a:rPr kumimoji="1" lang="en-US" altLang="zh-CN" sz="2000" b="1" dirty="0">
                <a:latin typeface="Arial" panose="020B0604020202020204" pitchFamily="34" charset="0"/>
                <a:cs typeface="Arial" panose="020B0604020202020204" pitchFamily="34" charset="0"/>
              </a:rPr>
              <a:t>Model:</a:t>
            </a:r>
            <a:r>
              <a:rPr kumimoji="1" lang="zh-CN" altLang="en-US" sz="2000" b="1" dirty="0">
                <a:latin typeface="Arial" panose="020B0604020202020204" pitchFamily="34" charset="0"/>
                <a:cs typeface="Arial" panose="020B0604020202020204" pitchFamily="34" charset="0"/>
              </a:rPr>
              <a:t> </a:t>
            </a:r>
            <a:r>
              <a:rPr kumimoji="1" lang="en-US" altLang="zh-CN" sz="2000" b="1" dirty="0">
                <a:latin typeface="Arial" panose="020B0604020202020204" pitchFamily="34" charset="0"/>
                <a:cs typeface="Arial" panose="020B0604020202020204" pitchFamily="34" charset="0"/>
              </a:rPr>
              <a:t>Llama2-7B-chat, Mistral-7B</a:t>
            </a:r>
          </a:p>
          <a:p>
            <a:pPr marL="742950" lvl="1" indent="-285750">
              <a:buFont typeface="Wingdings" pitchFamily="2" charset="2"/>
              <a:buChar char="ü"/>
            </a:pPr>
            <a:r>
              <a:rPr kumimoji="1" lang="en-US" altLang="zh-CN" sz="2000" dirty="0">
                <a:latin typeface="Times New Roman" panose="02020603050405020304" pitchFamily="18" charset="0"/>
                <a:cs typeface="Times New Roman" panose="02020603050405020304" pitchFamily="18" charset="0"/>
              </a:rPr>
              <a:t>Commonly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used for length extrapolation methods</a:t>
            </a:r>
          </a:p>
          <a:p>
            <a:pPr marL="742950" lvl="1" indent="-285750">
              <a:buFont typeface="Wingdings" pitchFamily="2" charset="2"/>
              <a:buChar char="ü"/>
            </a:pPr>
            <a:r>
              <a:rPr kumimoji="1" lang="en-US" altLang="zh-CN" sz="2000" dirty="0">
                <a:latin typeface="Times New Roman" panose="02020603050405020304" pitchFamily="18" charset="0"/>
                <a:cs typeface="Times New Roman" panose="02020603050405020304" pitchFamily="18" charset="0"/>
              </a:rPr>
              <a:t>We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use</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greedy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decoding</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strategy</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for</a:t>
            </a:r>
            <a:r>
              <a:rPr kumimoji="1" lang="zh-CN" altLang="en-US" sz="2000" dirty="0">
                <a:latin typeface="Times New Roman" panose="02020603050405020304" pitchFamily="18" charset="0"/>
                <a:cs typeface="Times New Roman" panose="02020603050405020304" pitchFamily="18" charset="0"/>
              </a:rPr>
              <a:t> </a:t>
            </a:r>
            <a:r>
              <a:rPr kumimoji="1" lang="en-US" altLang="zh-CN" sz="2000" dirty="0">
                <a:latin typeface="Times New Roman" panose="02020603050405020304" pitchFamily="18" charset="0"/>
                <a:cs typeface="Times New Roman" panose="02020603050405020304" pitchFamily="18" charset="0"/>
              </a:rPr>
              <a:t>consistency</a:t>
            </a:r>
            <a:endParaRPr kumimoji="1" lang="en-US" altLang="zh-CN" sz="2000" b="1"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kumimoji="1" lang="en-US" altLang="zh-CN" sz="2000" b="1" dirty="0">
                <a:latin typeface="Arial" panose="020B0604020202020204" pitchFamily="34" charset="0"/>
              </a:rPr>
              <a:t>Extrapolation methods: Yarn, CLEX, self-extend</a:t>
            </a:r>
          </a:p>
          <a:p>
            <a:pPr marL="742950" lvl="1" indent="-285750">
              <a:buFont typeface="Wingdings" pitchFamily="2" charset="2"/>
              <a:buChar char="ü"/>
            </a:pPr>
            <a:r>
              <a:rPr kumimoji="1" lang="en-US" altLang="zh-CN" sz="2000" dirty="0">
                <a:latin typeface="Times New Roman" panose="02020603050405020304" pitchFamily="18" charset="0"/>
                <a:cs typeface="Times New Roman" panose="02020603050405020304" pitchFamily="18" charset="0"/>
              </a:rPr>
              <a:t>Using several representative methods</a:t>
            </a:r>
          </a:p>
          <a:p>
            <a:pPr marL="742950" lvl="1" indent="-285750">
              <a:buFont typeface="Wingdings" pitchFamily="2" charset="2"/>
              <a:buChar char="ü"/>
            </a:pPr>
            <a:r>
              <a:rPr kumimoji="1" lang="en-US" altLang="zh-CN" sz="2000" dirty="0">
                <a:latin typeface="Times New Roman" panose="02020603050405020304" pitchFamily="18" charset="0"/>
                <a:cs typeface="Times New Roman" panose="02020603050405020304" pitchFamily="18" charset="0"/>
              </a:rPr>
              <a:t>Achieve State-of-the-art performance</a:t>
            </a:r>
          </a:p>
          <a:p>
            <a:endParaRPr lang="en-US" altLang="zh-CN" sz="1200" dirty="0">
              <a:solidFill>
                <a:srgbClr val="2E414F"/>
              </a:solidFill>
              <a:latin typeface="Roboto" panose="02000000000000000000" pitchFamily="2" charset="0"/>
            </a:endParaRPr>
          </a:p>
        </p:txBody>
      </p:sp>
      <p:pic>
        <p:nvPicPr>
          <p:cNvPr id="9" name="图片 8">
            <a:extLst>
              <a:ext uri="{FF2B5EF4-FFF2-40B4-BE49-F238E27FC236}">
                <a16:creationId xmlns:a16="http://schemas.microsoft.com/office/drawing/2014/main" id="{4CCD204E-EDBB-A597-4961-AC11DB1F73FD}"/>
              </a:ext>
            </a:extLst>
          </p:cNvPr>
          <p:cNvPicPr>
            <a:picLocks noChangeAspect="1"/>
          </p:cNvPicPr>
          <p:nvPr/>
        </p:nvPicPr>
        <p:blipFill>
          <a:blip r:embed="rId3"/>
          <a:stretch>
            <a:fillRect/>
          </a:stretch>
        </p:blipFill>
        <p:spPr>
          <a:xfrm>
            <a:off x="3377606" y="1561977"/>
            <a:ext cx="5464367" cy="1843122"/>
          </a:xfrm>
          <a:prstGeom prst="rect">
            <a:avLst/>
          </a:prstGeom>
        </p:spPr>
      </p:pic>
      <p:sp>
        <p:nvSpPr>
          <p:cNvPr id="10" name="文本框 7">
            <a:extLst>
              <a:ext uri="{FF2B5EF4-FFF2-40B4-BE49-F238E27FC236}">
                <a16:creationId xmlns:a16="http://schemas.microsoft.com/office/drawing/2014/main" id="{7E2E1B6B-F153-22CF-3C29-27B1DBEB2960}"/>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spTree>
    <p:extLst>
      <p:ext uri="{BB962C8B-B14F-4D97-AF65-F5344CB8AC3E}">
        <p14:creationId xmlns:p14="http://schemas.microsoft.com/office/powerpoint/2010/main" val="3724909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E189F6-93DE-D316-189C-B0BE8326AEBC}"/>
            </a:ext>
          </a:extLst>
        </p:cNvPr>
        <p:cNvGrpSpPr/>
        <p:nvPr/>
      </p:nvGrpSpPr>
      <p:grpSpPr>
        <a:xfrm>
          <a:off x="0" y="0"/>
          <a:ext cx="0" cy="0"/>
          <a:chOff x="0" y="0"/>
          <a:chExt cx="0" cy="0"/>
        </a:xfrm>
      </p:grpSpPr>
      <p:sp>
        <p:nvSpPr>
          <p:cNvPr id="6" name="标题 5">
            <a:extLst>
              <a:ext uri="{FF2B5EF4-FFF2-40B4-BE49-F238E27FC236}">
                <a16:creationId xmlns:a16="http://schemas.microsoft.com/office/drawing/2014/main" id="{5085CAB9-12C1-9214-A484-585191137669}"/>
              </a:ext>
            </a:extLst>
          </p:cNvPr>
          <p:cNvSpPr>
            <a:spLocks noGrp="1"/>
          </p:cNvSpPr>
          <p:nvPr>
            <p:ph type="title"/>
          </p:nvPr>
        </p:nvSpPr>
        <p:spPr>
          <a:xfrm>
            <a:off x="627063" y="593725"/>
            <a:ext cx="7889875" cy="1014413"/>
          </a:xfrm>
        </p:spPr>
        <p:txBody>
          <a:bodyPr/>
          <a:lstStyle/>
          <a:p>
            <a:r>
              <a:rPr lang="en-US" altLang="zh-CN" b="1" dirty="0"/>
              <a:t>Definition: Dimension contribution of </a:t>
            </a:r>
            <a:r>
              <a:rPr lang="en-US" altLang="zh-CN" b="1" dirty="0" err="1"/>
              <a:t>RoPE</a:t>
            </a:r>
            <a:endParaRPr lang="zh-CN" altLang="en-US" b="1" dirty="0"/>
          </a:p>
        </p:txBody>
      </p:sp>
      <p:sp>
        <p:nvSpPr>
          <p:cNvPr id="7" name="文本框 7">
            <a:extLst>
              <a:ext uri="{FF2B5EF4-FFF2-40B4-BE49-F238E27FC236}">
                <a16:creationId xmlns:a16="http://schemas.microsoft.com/office/drawing/2014/main" id="{1C210DD7-53A6-A4A7-D3B9-5AA295C895DB}"/>
              </a:ext>
            </a:extLst>
          </p:cNvPr>
          <p:cNvSpPr txBox="1"/>
          <p:nvPr/>
        </p:nvSpPr>
        <p:spPr>
          <a:xfrm>
            <a:off x="-107636" y="6264275"/>
            <a:ext cx="9144000" cy="492443"/>
          </a:xfrm>
          <a:prstGeom prst="rect">
            <a:avLst/>
          </a:prstGeom>
          <a:noFill/>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 altLang="zh-CN" sz="1400" b="1" dirty="0">
                <a:solidFill>
                  <a:srgbClr val="5C307D"/>
                </a:solidFill>
                <a:latin typeface="Arial" panose="020B0604020202020204" pitchFamily="34" charset="0"/>
              </a:rPr>
              <a:t>On </a:t>
            </a:r>
            <a:r>
              <a:rPr lang="en-US" altLang="zh-CN" sz="1400" b="1" dirty="0">
                <a:solidFill>
                  <a:srgbClr val="5C307D"/>
                </a:solidFill>
                <a:latin typeface="Arial" panose="020B0604020202020204" pitchFamily="34" charset="0"/>
              </a:rPr>
              <a:t>the token distance modeling ability of higher </a:t>
            </a:r>
            <a:r>
              <a:rPr lang="en-US" altLang="zh-CN" sz="1400" b="1" dirty="0" err="1">
                <a:solidFill>
                  <a:srgbClr val="5C307D"/>
                </a:solidFill>
                <a:latin typeface="Arial" panose="020B0604020202020204" pitchFamily="34" charset="0"/>
              </a:rPr>
              <a:t>RoPE</a:t>
            </a:r>
            <a:r>
              <a:rPr lang="en-US" altLang="zh-CN" sz="1400" b="1" dirty="0">
                <a:solidFill>
                  <a:srgbClr val="5C307D"/>
                </a:solidFill>
                <a:latin typeface="Arial" panose="020B0604020202020204" pitchFamily="34" charset="0"/>
              </a:rPr>
              <a:t> attention dimension</a:t>
            </a:r>
          </a:p>
          <a:p>
            <a:pPr algn="ctr"/>
            <a:r>
              <a:rPr lang="en-US" altLang="zh-CN" sz="1200" b="1" dirty="0" err="1">
                <a:solidFill>
                  <a:srgbClr val="5C307D"/>
                </a:solidFill>
                <a:latin typeface="Arial" panose="020B0604020202020204" pitchFamily="34" charset="0"/>
              </a:rPr>
              <a:t>Xiangyu</a:t>
            </a:r>
            <a:r>
              <a:rPr lang="en-US" altLang="zh-CN" sz="1200" b="1" dirty="0">
                <a:solidFill>
                  <a:srgbClr val="5C307D"/>
                </a:solidFill>
                <a:latin typeface="Arial" panose="020B0604020202020204" pitchFamily="34" charset="0"/>
              </a:rPr>
              <a:t> Hong, Che</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Jiang</a:t>
            </a:r>
            <a:r>
              <a:rPr lang="zh-CN" altLang="en-US" sz="1200" b="1" dirty="0">
                <a:solidFill>
                  <a:srgbClr val="5C307D"/>
                </a:solidFill>
                <a:latin typeface="Arial" panose="020B0604020202020204" pitchFamily="34" charset="0"/>
              </a:rPr>
              <a:t>, </a:t>
            </a:r>
            <a:r>
              <a:rPr lang="es-419" altLang="zh-CN" sz="1200" b="1" dirty="0">
                <a:solidFill>
                  <a:srgbClr val="5C307D"/>
                </a:solidFill>
                <a:latin typeface="Arial" panose="020B0604020202020204" pitchFamily="34" charset="0"/>
              </a:rPr>
              <a:t>et al. &amp; </a:t>
            </a:r>
            <a:r>
              <a:rPr lang="en-US" altLang="zh-CN" sz="1200" b="1" dirty="0">
                <a:solidFill>
                  <a:srgbClr val="5C307D"/>
                </a:solidFill>
                <a:latin typeface="Arial" panose="020B0604020202020204" pitchFamily="34" charset="0"/>
              </a:rPr>
              <a:t>Mo</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Yu,</a:t>
            </a:r>
            <a:r>
              <a:rPr lang="zh-CN" altLang="en-US" sz="1200" b="1" dirty="0">
                <a:solidFill>
                  <a:srgbClr val="5C307D"/>
                </a:solidFill>
                <a:latin typeface="Arial" panose="020B0604020202020204" pitchFamily="34" charset="0"/>
              </a:rPr>
              <a:t> Bowen Zhou</a:t>
            </a:r>
            <a:r>
              <a:rPr lang="en-US" altLang="zh-CN" sz="1200" b="1" dirty="0">
                <a:solidFill>
                  <a:srgbClr val="5C307D"/>
                </a:solidFill>
                <a:latin typeface="Arial" panose="020B0604020202020204" pitchFamily="34" charset="0"/>
              </a:rPr>
              <a:t>.</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EMNLP</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2024</a:t>
            </a:r>
            <a:r>
              <a:rPr lang="zh-CN" altLang="en-US" sz="1200" b="1" dirty="0">
                <a:solidFill>
                  <a:srgbClr val="5C307D"/>
                </a:solidFill>
                <a:latin typeface="Arial" panose="020B0604020202020204" pitchFamily="34" charset="0"/>
              </a:rPr>
              <a:t> </a:t>
            </a:r>
            <a:r>
              <a:rPr lang="en-US" altLang="zh-CN" sz="1200" b="1" dirty="0">
                <a:solidFill>
                  <a:srgbClr val="5C307D"/>
                </a:solidFill>
                <a:latin typeface="Arial" panose="020B0604020202020204" pitchFamily="34" charset="0"/>
              </a:rPr>
              <a:t>findings</a:t>
            </a:r>
            <a:endParaRPr lang="zh-CN" altLang="en-US" sz="1200" b="1" dirty="0">
              <a:solidFill>
                <a:srgbClr val="5C307D"/>
              </a:solidFill>
              <a:latin typeface="Arial" panose="020B0604020202020204" pitchFamily="34" charset="0"/>
            </a:endParaRPr>
          </a:p>
        </p:txBody>
      </p:sp>
      <p:pic>
        <p:nvPicPr>
          <p:cNvPr id="47" name="图片 46">
            <a:extLst>
              <a:ext uri="{FF2B5EF4-FFF2-40B4-BE49-F238E27FC236}">
                <a16:creationId xmlns:a16="http://schemas.microsoft.com/office/drawing/2014/main" id="{9C4075A0-957D-BF74-82B4-963D6E91C2CD}"/>
              </a:ext>
            </a:extLst>
          </p:cNvPr>
          <p:cNvPicPr>
            <a:picLocks noChangeAspect="1"/>
          </p:cNvPicPr>
          <p:nvPr/>
        </p:nvPicPr>
        <p:blipFill>
          <a:blip r:embed="rId3"/>
          <a:srcRect t="15717"/>
          <a:stretch/>
        </p:blipFill>
        <p:spPr>
          <a:xfrm>
            <a:off x="122476" y="1888730"/>
            <a:ext cx="9144000" cy="3150115"/>
          </a:xfrm>
          <a:prstGeom prst="rect">
            <a:avLst/>
          </a:prstGeom>
        </p:spPr>
      </p:pic>
      <p:pic>
        <p:nvPicPr>
          <p:cNvPr id="49" name="图片 48">
            <a:extLst>
              <a:ext uri="{FF2B5EF4-FFF2-40B4-BE49-F238E27FC236}">
                <a16:creationId xmlns:a16="http://schemas.microsoft.com/office/drawing/2014/main" id="{E24B997F-4BCB-3368-95A5-4E644F5E4B9D}"/>
              </a:ext>
            </a:extLst>
          </p:cNvPr>
          <p:cNvPicPr>
            <a:picLocks noChangeAspect="1"/>
          </p:cNvPicPr>
          <p:nvPr/>
        </p:nvPicPr>
        <p:blipFill>
          <a:blip r:embed="rId4"/>
          <a:stretch>
            <a:fillRect/>
          </a:stretch>
        </p:blipFill>
        <p:spPr>
          <a:xfrm>
            <a:off x="3244270" y="5068290"/>
            <a:ext cx="3652118" cy="1058585"/>
          </a:xfrm>
          <a:prstGeom prst="rect">
            <a:avLst/>
          </a:prstGeom>
        </p:spPr>
      </p:pic>
      <p:pic>
        <p:nvPicPr>
          <p:cNvPr id="52" name="图片 51">
            <a:extLst>
              <a:ext uri="{FF2B5EF4-FFF2-40B4-BE49-F238E27FC236}">
                <a16:creationId xmlns:a16="http://schemas.microsoft.com/office/drawing/2014/main" id="{7BBB47BA-3F6D-1579-B0EE-88FCE158D619}"/>
              </a:ext>
            </a:extLst>
          </p:cNvPr>
          <p:cNvPicPr>
            <a:picLocks noChangeAspect="1"/>
          </p:cNvPicPr>
          <p:nvPr/>
        </p:nvPicPr>
        <p:blipFill>
          <a:blip r:embed="rId5">
            <a:extLst>
              <a:ext uri="{28A0092B-C50C-407E-A947-70E740481C1C}">
                <a14:useLocalDpi xmlns:a14="http://schemas.microsoft.com/office/drawing/2010/main" val="0"/>
              </a:ext>
            </a:extLst>
          </a:blip>
          <a:srcRect t="2916" r="65456" b="45554"/>
          <a:stretch/>
        </p:blipFill>
        <p:spPr>
          <a:xfrm>
            <a:off x="1806840" y="5358811"/>
            <a:ext cx="1679384" cy="511704"/>
          </a:xfrm>
          <a:prstGeom prst="rect">
            <a:avLst/>
          </a:prstGeom>
        </p:spPr>
      </p:pic>
    </p:spTree>
    <p:extLst>
      <p:ext uri="{BB962C8B-B14F-4D97-AF65-F5344CB8AC3E}">
        <p14:creationId xmlns:p14="http://schemas.microsoft.com/office/powerpoint/2010/main" val="28285066"/>
      </p:ext>
    </p:extLst>
  </p:cSld>
  <p:clrMapOvr>
    <a:masterClrMapping/>
  </p:clrMapOvr>
</p:sld>
</file>

<file path=ppt/theme/theme1.xml><?xml version="1.0" encoding="utf-8"?>
<a:theme xmlns:a="http://schemas.openxmlformats.org/drawingml/2006/main" name="清华简约主题-扁平-4:3">
  <a:themeElements>
    <a:clrScheme name="清华紫主题">
      <a:dk1>
        <a:srgbClr val="000000"/>
      </a:dk1>
      <a:lt1>
        <a:srgbClr val="FFFFFF"/>
      </a:lt1>
      <a:dk2>
        <a:srgbClr val="3D3D3D"/>
      </a:dk2>
      <a:lt2>
        <a:srgbClr val="EBEBEB"/>
      </a:lt2>
      <a:accent1>
        <a:srgbClr val="660874"/>
      </a:accent1>
      <a:accent2>
        <a:srgbClr val="660874"/>
      </a:accent2>
      <a:accent3>
        <a:srgbClr val="E6C46D"/>
      </a:accent3>
      <a:accent4>
        <a:srgbClr val="969FA7"/>
      </a:accent4>
      <a:accent5>
        <a:srgbClr val="A9C37C"/>
      </a:accent5>
      <a:accent6>
        <a:srgbClr val="5A8071"/>
      </a:accent6>
      <a:hlink>
        <a:srgbClr val="007698"/>
      </a:hlink>
      <a:folHlink>
        <a:srgbClr val="43064C"/>
      </a:folHlink>
    </a:clrScheme>
    <a:fontScheme name="红利">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19244</TotalTime>
  <Words>3384</Words>
  <Application>Microsoft Office PowerPoint</Application>
  <PresentationFormat>全屏显示(4:3)</PresentationFormat>
  <Paragraphs>233</Paragraphs>
  <Slides>21</Slides>
  <Notes>21</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21</vt:i4>
      </vt:variant>
    </vt:vector>
  </HeadingPairs>
  <TitlesOfParts>
    <vt:vector size="29" baseType="lpstr">
      <vt:lpstr>等线</vt:lpstr>
      <vt:lpstr>Arial</vt:lpstr>
      <vt:lpstr>Calibri</vt:lpstr>
      <vt:lpstr>Roboto</vt:lpstr>
      <vt:lpstr>Times New Roman</vt:lpstr>
      <vt:lpstr>Wingdings</vt:lpstr>
      <vt:lpstr>Wingdings 2</vt:lpstr>
      <vt:lpstr>清华简约主题-扁平-4:3</vt:lpstr>
      <vt:lpstr>On the token distance modeling ability of higher RoPE attention dimension</vt:lpstr>
      <vt:lpstr>Transformer-based models struggle with long sequences.</vt:lpstr>
      <vt:lpstr>Background: Postion Encoding</vt:lpstr>
      <vt:lpstr>Background: RoPE (Rotary Position Embedding)</vt:lpstr>
      <vt:lpstr>Background: RoPE (Rotary Position Embedding)</vt:lpstr>
      <vt:lpstr>Related work：Length extrapolation methods without further training</vt:lpstr>
      <vt:lpstr>Take-away Messages</vt:lpstr>
      <vt:lpstr>Dataset &amp; Model for Analysis</vt:lpstr>
      <vt:lpstr>Definition: Dimension contribution of RoPE</vt:lpstr>
      <vt:lpstr>Are there distinct patterns of attention contributions across different dimensions?</vt:lpstr>
      <vt:lpstr>Potential explanation for the higher contribution observed in the higher-dimensional components</vt:lpstr>
      <vt:lpstr>Are higher dimensions responsible for long-range attention among tokens?</vt:lpstr>
      <vt:lpstr>Are higher dimensions responsible for long-range attention among tokens?</vt:lpstr>
      <vt:lpstr>Are higher dimensions responsible for long-range attention among tokens?</vt:lpstr>
      <vt:lpstr>Finding the Positional Heads</vt:lpstr>
      <vt:lpstr>Ablating Positional Heads</vt:lpstr>
      <vt:lpstr>Ablating Positional Heads</vt:lpstr>
      <vt:lpstr>Ablating Positional Heads</vt:lpstr>
      <vt:lpstr>Ablating Positional Heads</vt:lpstr>
      <vt:lpstr>Next Steps</vt:lpstr>
      <vt:lpstr>Q&amp;A THANKS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陈 伟浩</dc:creator>
  <cp:lastModifiedBy>翔宇 洪</cp:lastModifiedBy>
  <cp:revision>1864</cp:revision>
  <cp:lastPrinted>2020-04-04T02:50:47Z</cp:lastPrinted>
  <dcterms:created xsi:type="dcterms:W3CDTF">2020-01-04T07:43:38Z</dcterms:created>
  <dcterms:modified xsi:type="dcterms:W3CDTF">2024-10-26T09:21:29Z</dcterms:modified>
</cp:coreProperties>
</file>